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1"/>
  </p:sldMasterIdLst>
  <p:notesMasterIdLst>
    <p:notesMasterId r:id="rId48"/>
  </p:notesMasterIdLst>
  <p:handoutMasterIdLst>
    <p:handoutMasterId r:id="rId49"/>
  </p:handoutMasterIdLst>
  <p:sldIdLst>
    <p:sldId id="256" r:id="rId2"/>
    <p:sldId id="347" r:id="rId3"/>
    <p:sldId id="280" r:id="rId4"/>
    <p:sldId id="321" r:id="rId5"/>
    <p:sldId id="341" r:id="rId6"/>
    <p:sldId id="281" r:id="rId7"/>
    <p:sldId id="298" r:id="rId8"/>
    <p:sldId id="342" r:id="rId9"/>
    <p:sldId id="322" r:id="rId10"/>
    <p:sldId id="295" r:id="rId11"/>
    <p:sldId id="307" r:id="rId12"/>
    <p:sldId id="309" r:id="rId13"/>
    <p:sldId id="279" r:id="rId14"/>
    <p:sldId id="353" r:id="rId15"/>
    <p:sldId id="354" r:id="rId16"/>
    <p:sldId id="357" r:id="rId17"/>
    <p:sldId id="358" r:id="rId18"/>
    <p:sldId id="312" r:id="rId19"/>
    <p:sldId id="311" r:id="rId20"/>
    <p:sldId id="348" r:id="rId21"/>
    <p:sldId id="268" r:id="rId22"/>
    <p:sldId id="334" r:id="rId23"/>
    <p:sldId id="335" r:id="rId24"/>
    <p:sldId id="269" r:id="rId25"/>
    <p:sldId id="361" r:id="rId26"/>
    <p:sldId id="344" r:id="rId27"/>
    <p:sldId id="271" r:id="rId28"/>
    <p:sldId id="273" r:id="rId29"/>
    <p:sldId id="360" r:id="rId30"/>
    <p:sldId id="349" r:id="rId31"/>
    <p:sldId id="303" r:id="rId32"/>
    <p:sldId id="306" r:id="rId33"/>
    <p:sldId id="350" r:id="rId34"/>
    <p:sldId id="331" r:id="rId35"/>
    <p:sldId id="332" r:id="rId36"/>
    <p:sldId id="340" r:id="rId37"/>
    <p:sldId id="301" r:id="rId38"/>
    <p:sldId id="302" r:id="rId39"/>
    <p:sldId id="337" r:id="rId40"/>
    <p:sldId id="351" r:id="rId41"/>
    <p:sldId id="346" r:id="rId42"/>
    <p:sldId id="314" r:id="rId43"/>
    <p:sldId id="313" r:id="rId44"/>
    <p:sldId id="345" r:id="rId45"/>
    <p:sldId id="359" r:id="rId46"/>
    <p:sldId id="283" r:id="rId47"/>
  </p:sldIdLst>
  <p:sldSz cx="9144000" cy="5715000" type="screen16x10"/>
  <p:notesSz cx="6858000" cy="9144000"/>
  <p:defaultTextStyle>
    <a:lvl1pPr marL="0" algn="l" rtl="0" latinLnBrk="0">
      <a:defRPr lang="zh-TW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zh-TW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zh-TW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zh-TW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zh-TW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zh-TW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zh-TW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zh-TW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zh-TW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150" autoAdjust="0"/>
  </p:normalViewPr>
  <p:slideViewPr>
    <p:cSldViewPr>
      <p:cViewPr varScale="1">
        <p:scale>
          <a:sx n="138" d="100"/>
          <a:sy n="138" d="100"/>
        </p:scale>
        <p:origin x="-852" y="-10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AEFFF-774A-4B31-922E-B4DAD02EF975}" type="datetimeFigureOut">
              <a:rPr lang="zh-TW" altLang="en-US" smtClean="0"/>
              <a:pPr/>
              <a:t>2021/9/6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CA08A-60A5-4881-83EA-B983080CB2C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zh-TW" sz="1200"/>
            </a:lvl1pPr>
            <a:extLst/>
          </a:lstStyle>
          <a:p>
            <a:endParaRPr 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zh-TW" sz="1200"/>
            </a:lvl1pPr>
            <a:extLst/>
          </a:lstStyle>
          <a:p>
            <a:fld id="{A8ADFD5B-A66C-449C-B6E8-FB716D07777D}" type="datetimeFigureOut">
              <a:rPr lang="zh-TW" altLang="en-US"/>
              <a:pPr/>
              <a:t>2021/9/6</a:t>
            </a:fld>
            <a:endParaRPr 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zh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zh-TW" sz="1200"/>
            </a:lvl1pPr>
            <a:extLst/>
          </a:lstStyle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zh-TW" sz="1200"/>
            </a:lvl1pPr>
            <a:extLst/>
          </a:lstStyle>
          <a:p>
            <a:fld id="{CA5D3BF3-D352-46FC-8343-31F56E6730EA}" type="slidenum">
              <a:rPr/>
              <a:pPr/>
              <a:t>‹#›</a:t>
            </a:fld>
            <a:endParaRPr 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zh-TW" smtClean="0"/>
              <a:pPr/>
              <a:t>1</a:t>
            </a:fld>
            <a:endParaRPr 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紫色有改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A13A0-F731-474A-A761-836D8F41860C}" type="slidenum">
              <a:rPr lang="en-US" altLang="zh-TW" smtClean="0"/>
              <a:pPr>
                <a:defRPr/>
              </a:pPr>
              <a:t>34</a:t>
            </a:fld>
            <a:endParaRPr lang="en-US" alt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299915"/>
            <a:ext cx="7406640" cy="1226820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541720"/>
            <a:ext cx="7406640" cy="14605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047E157E-8DCB-4F70-A0AF-5EB586A91DD4}" type="datetime1">
              <a:rPr kumimoji="1" lang="en-US" altLang="zh-TW" smtClean="0">
                <a:solidFill>
                  <a:srgbClr val="FFFFFF"/>
                </a:solidFill>
              </a:rPr>
              <a:pPr algn="ctr"/>
              <a:t>9/6/2021</a:t>
            </a:fld>
            <a:endParaRPr kumimoji="1" lang="zh-TW" sz="2000">
              <a:solidFill>
                <a:srgbClr val="FFFFFF"/>
              </a:solidFill>
            </a:endParaRPr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1" lang="zh-TW">
              <a:solidFill>
                <a:schemeClr val="tx2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kumimoji="1" lang="zh-TW" smtClean="0">
                <a:solidFill>
                  <a:schemeClr val="tx2"/>
                </a:solidFill>
              </a:rPr>
              <a:pPr/>
              <a:t>‹#›</a:t>
            </a:fld>
            <a:endParaRPr kumimoji="1" lang="zh-TW">
              <a:solidFill>
                <a:schemeClr val="tx2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921433" y="1178168"/>
            <a:ext cx="210312" cy="175260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120847"/>
            <a:ext cx="64008" cy="5334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altLang="zh-TW" smtClean="0"/>
              <a:pPr/>
              <a:t>9/6/2021</a:t>
            </a:fld>
            <a:endParaRPr kumimoji="1" lang="zh-TW" altLang="en-US" sz="1400">
              <a:solidFill>
                <a:schemeClr val="tx2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1" lang="zh-TW" sz="1400">
              <a:solidFill>
                <a:schemeClr val="tx2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1" lang="zh-TW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1" lang="zh-TW"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28866"/>
            <a:ext cx="1828800" cy="4876271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28867"/>
            <a:ext cx="5562600" cy="4876271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altLang="zh-TW" smtClean="0"/>
              <a:pPr/>
              <a:t>9/6/2021</a:t>
            </a:fld>
            <a:endParaRPr kumimoji="1" lang="zh-TW" altLang="en-US" sz="1400">
              <a:solidFill>
                <a:schemeClr val="tx2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1" lang="zh-TW" sz="1400">
              <a:solidFill>
                <a:schemeClr val="tx2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1" lang="zh-TW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1" lang="zh-TW"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altLang="zh-TW" smtClean="0"/>
              <a:pPr/>
              <a:t>9/6/2021</a:t>
            </a:fld>
            <a:endParaRPr kumimoji="1" lang="zh-TW" altLang="en-US" sz="1400">
              <a:solidFill>
                <a:schemeClr val="tx2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1" lang="zh-TW" sz="1400">
              <a:solidFill>
                <a:schemeClr val="tx2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1" lang="zh-TW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1" lang="zh-TW"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45"/>
            <a:ext cx="6858000" cy="571504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166937"/>
            <a:ext cx="6400800" cy="1905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889000"/>
            <a:ext cx="6400800" cy="125809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altLang="zh-TW" smtClean="0"/>
              <a:pPr/>
              <a:t>9/6/2021</a:t>
            </a:fld>
            <a:endParaRPr kumimoji="1" lang="zh-TW" altLang="en-US" sz="1400">
              <a:solidFill>
                <a:schemeClr val="tx2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1" lang="zh-TW" sz="1400">
              <a:solidFill>
                <a:schemeClr val="tx2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1" lang="zh-TW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1" lang="zh-TW" sz="1400" b="1">
              <a:solidFill>
                <a:srgbClr val="FFFFFF"/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571504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345547"/>
            <a:ext cx="210312" cy="175260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288225"/>
            <a:ext cx="64008" cy="5334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9525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270000"/>
            <a:ext cx="3657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270000"/>
            <a:ext cx="3657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altLang="zh-TW" smtClean="0"/>
              <a:pPr/>
              <a:t>9/6/2021</a:t>
            </a:fld>
            <a:endParaRPr kumimoji="1" lang="zh-TW" altLang="en-US" sz="1400">
              <a:solidFill>
                <a:schemeClr val="tx2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1" lang="zh-TW" sz="1400">
              <a:solidFill>
                <a:schemeClr val="tx2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1" lang="zh-TW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1" lang="zh-TW"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300280"/>
            <a:ext cx="8229600" cy="9525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273565"/>
            <a:ext cx="4023360" cy="53340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273565"/>
            <a:ext cx="4023360" cy="53340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807780"/>
            <a:ext cx="4023360" cy="34290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807780"/>
            <a:ext cx="4023360" cy="34290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altLang="zh-TW" smtClean="0"/>
              <a:pPr/>
              <a:t>9/6/2021</a:t>
            </a:fld>
            <a:endParaRPr kumimoji="1" lang="zh-TW" altLang="en-US" sz="1400">
              <a:solidFill>
                <a:schemeClr val="tx2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1" lang="zh-TW" sz="1400">
              <a:solidFill>
                <a:schemeClr val="tx2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1" lang="zh-TW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1" lang="zh-TW"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952500"/>
          </a:xfrm>
        </p:spPr>
        <p:txBody>
          <a:bodyPr anchor="ctr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 altLang="zh-TW" smtClean="0"/>
              <a:pPr/>
              <a:t>9/6/2021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kumimoji="1" lang="zh-TW" smtClean="0">
                <a:solidFill>
                  <a:srgbClr val="FFFFFF"/>
                </a:solidFill>
              </a:rPr>
              <a:pPr/>
              <a:t>‹#›</a:t>
            </a:fld>
            <a:endParaRPr kumimoji="1" lang="zh-TW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5715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 altLang="zh-TW" smtClean="0"/>
              <a:pPr/>
              <a:t>9/6/2021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kumimoji="1" lang="zh-TW" smtClean="0">
                <a:solidFill>
                  <a:schemeClr val="tx2"/>
                </a:solidFill>
              </a:rPr>
              <a:pPr/>
              <a:t>‹#›</a:t>
            </a:fld>
            <a:endParaRPr kumimoji="1" lang="zh-TW">
              <a:solidFill>
                <a:schemeClr val="tx2"/>
              </a:solidFill>
            </a:endParaRPr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45"/>
            <a:ext cx="73152" cy="571504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0648"/>
            <a:ext cx="3810000" cy="968375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172470"/>
            <a:ext cx="3810000" cy="582083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1778000"/>
            <a:ext cx="8153400" cy="33271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 altLang="zh-TW" smtClean="0"/>
              <a:pPr/>
              <a:t>9/6/2021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kumimoji="1" lang="zh-TW" smtClean="0">
                <a:solidFill>
                  <a:srgbClr val="FFFFFF"/>
                </a:solidFill>
              </a:rPr>
              <a:pPr/>
              <a:t>‹#›</a:t>
            </a:fld>
            <a:endParaRPr kumimoji="1" lang="zh-TW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889000"/>
            <a:ext cx="2743200" cy="16510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altLang="zh-TW" smtClean="0"/>
              <a:pPr/>
              <a:t>9/6/2021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1" lang="zh-TW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1" lang="zh-TW" sz="2800"/>
          </a:p>
        </p:txBody>
      </p:sp>
      <p:sp>
        <p:nvSpPr>
          <p:cNvPr id="8" name="矩形 7"/>
          <p:cNvSpPr/>
          <p:nvPr/>
        </p:nvSpPr>
        <p:spPr>
          <a:xfrm>
            <a:off x="762000" y="889000"/>
            <a:ext cx="4572000" cy="3810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952503"/>
            <a:ext cx="4419600" cy="2928776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795284"/>
            <a:ext cx="685800" cy="17025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780655"/>
            <a:ext cx="649224" cy="17025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000500"/>
            <a:ext cx="4419600" cy="635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679935"/>
            <a:ext cx="1638887" cy="1365739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7" y="17585"/>
            <a:ext cx="1702191" cy="141849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879231"/>
            <a:ext cx="1125717" cy="918853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45"/>
            <a:ext cx="8131127" cy="571504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28865"/>
            <a:ext cx="7498080" cy="9525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206500"/>
            <a:ext cx="7498080" cy="40005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5254625"/>
            <a:ext cx="2133600" cy="396875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4606EA6-EFEA-4C30-9264-4F9291A5780D}" type="datetime1">
              <a:rPr lang="en-US" altLang="zh-TW" smtClean="0"/>
              <a:pPr/>
              <a:t>9/6/2021</a:t>
            </a:fld>
            <a:endParaRPr kumimoji="1" lang="zh-TW" altLang="en-US" sz="1400">
              <a:solidFill>
                <a:schemeClr val="tx2"/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5254625"/>
            <a:ext cx="2895600" cy="3968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/>
            <a:endParaRPr kumimoji="1" lang="zh-TW" sz="1400">
              <a:solidFill>
                <a:schemeClr val="tx2"/>
              </a:solidFill>
            </a:endParaRP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5254625"/>
            <a:ext cx="457200" cy="396875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/>
            <a:fld id="{8F82E0A0-C266-4798-8C8F-B9F91E9DA37E}" type="slidenum">
              <a:rPr kumimoji="1" lang="zh-TW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1" lang="zh-TW" sz="1400" b="1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45"/>
            <a:ext cx="73152" cy="571504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advClick="0" advTm="300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royang.com.tw/noaq/boxwall.html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ctrTitle"/>
          </p:nvPr>
        </p:nvSpPr>
        <p:spPr>
          <a:xfrm>
            <a:off x="785786" y="428608"/>
            <a:ext cx="8011616" cy="241356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300" b="1" dirty="0" smtClean="0"/>
              <a:t>災害防救及防疫資訊</a:t>
            </a:r>
            <a:r>
              <a:rPr lang="en-US" altLang="zh-TW" sz="5300" b="1" dirty="0" smtClean="0"/>
              <a:t/>
            </a:r>
            <a:br>
              <a:rPr lang="en-US" altLang="zh-TW" sz="5300" b="1" dirty="0" smtClean="0"/>
            </a:br>
            <a:r>
              <a:rPr lang="zh-TW" altLang="en-US" sz="5300" b="1" dirty="0" smtClean="0"/>
              <a:t>報乎你知巡展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sz="2700" b="1" dirty="0" smtClean="0"/>
              <a:t>-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前哨體驗宣導</a:t>
            </a:r>
            <a:endParaRPr lang="zh-TW" b="1" dirty="0"/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1259632" y="3145532"/>
            <a:ext cx="7776864" cy="1604516"/>
          </a:xfrm>
        </p:spPr>
        <p:txBody>
          <a:bodyPr>
            <a:noAutofit/>
          </a:bodyPr>
          <a:lstStyle/>
          <a:p>
            <a:r>
              <a:rPr lang="zh-TW" altLang="en-US" sz="1600" dirty="0" smtClean="0"/>
              <a:t>指導單位</a:t>
            </a:r>
            <a:r>
              <a:rPr lang="en-US" altLang="zh-TW" sz="1600" dirty="0" smtClean="0"/>
              <a:t>:</a:t>
            </a:r>
            <a:r>
              <a:rPr lang="zh-TW" altLang="en-US" sz="1600" dirty="0" smtClean="0"/>
              <a:t>  臺南市政府災害防救辦公室、臺南市政府民政局、臺南市政府教育局</a:t>
            </a:r>
            <a:endParaRPr lang="en-US" altLang="zh-TW" sz="1600" dirty="0" smtClean="0"/>
          </a:p>
          <a:p>
            <a:r>
              <a:rPr lang="zh-TW" altLang="en-US" sz="1600" dirty="0" smtClean="0"/>
              <a:t>主辦單位</a:t>
            </a:r>
            <a:r>
              <a:rPr lang="en-US" altLang="zh-TW" sz="1600" dirty="0" smtClean="0"/>
              <a:t>:  </a:t>
            </a:r>
            <a:r>
              <a:rPr lang="zh-TW" altLang="en-US" sz="1600" dirty="0" smtClean="0"/>
              <a:t>臺南市將軍區公所</a:t>
            </a:r>
            <a:endParaRPr lang="en-US" altLang="zh-TW" sz="1600" dirty="0" smtClean="0"/>
          </a:p>
          <a:p>
            <a:r>
              <a:rPr lang="zh-TW" altLang="en-US" sz="1600" dirty="0" smtClean="0"/>
              <a:t>協辦單位</a:t>
            </a:r>
            <a:r>
              <a:rPr lang="en-US" altLang="zh-TW" sz="1600" dirty="0" smtClean="0"/>
              <a:t>:</a:t>
            </a:r>
            <a:r>
              <a:rPr lang="zh-TW" altLang="en-US" sz="1600" dirty="0" smtClean="0"/>
              <a:t>  臺南市政府消防局第三大隊將軍分隊</a:t>
            </a:r>
            <a:endParaRPr lang="en-US" altLang="zh-TW" sz="1600" dirty="0" smtClean="0"/>
          </a:p>
          <a:p>
            <a:r>
              <a:rPr lang="zh-TW" altLang="en-US" sz="1600" dirty="0" smtClean="0"/>
              <a:t>                 臺南市立將軍國中、臺南市將軍幼兒園</a:t>
            </a:r>
            <a:endParaRPr lang="en-US" altLang="zh-TW" sz="1600" dirty="0" smtClean="0"/>
          </a:p>
          <a:p>
            <a:r>
              <a:rPr lang="zh-TW" altLang="en-US" sz="1600" dirty="0" smtClean="0"/>
              <a:t>                 臺南市立漚汪國小及附設幼兒園、臺南市立苓和國小、</a:t>
            </a:r>
            <a:endParaRPr lang="en-US" altLang="zh-TW" sz="1600" dirty="0" smtClean="0"/>
          </a:p>
          <a:p>
            <a:r>
              <a:rPr lang="zh-TW" altLang="en-US" sz="1600" dirty="0" smtClean="0"/>
              <a:t>                 臺南市立將軍國小、臺南市立長平國小、 臺南市立鯤鯓國小</a:t>
            </a:r>
            <a:endParaRPr lang="en-US" altLang="zh-TW" sz="1600" dirty="0" smtClean="0"/>
          </a:p>
          <a:p>
            <a:r>
              <a:rPr lang="zh-TW" altLang="en-US" sz="1600" dirty="0" smtClean="0"/>
              <a:t>                 </a:t>
            </a:r>
            <a:endParaRPr lang="zh-TW" sz="16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97660"/>
            <a:ext cx="1050682" cy="1332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2" descr="000-將軍區-區級-中(109.06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042"/>
            <a:ext cx="9144000" cy="538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 descr="110防災(避難收容處所)-ok1..jpg"/>
          <p:cNvPicPr>
            <a:picLocks noChangeAspect="1"/>
          </p:cNvPicPr>
          <p:nvPr/>
        </p:nvPicPr>
        <p:blipFill>
          <a:blip r:embed="rId3" cstate="print"/>
          <a:srcRect l="546" t="69898" r="80189" b="460"/>
          <a:stretch>
            <a:fillRect/>
          </a:stretch>
        </p:blipFill>
        <p:spPr>
          <a:xfrm>
            <a:off x="7158078" y="3361556"/>
            <a:ext cx="1985922" cy="2160000"/>
          </a:xfrm>
          <a:prstGeom prst="rect">
            <a:avLst/>
          </a:prstGeom>
        </p:spPr>
      </p:pic>
      <p:pic>
        <p:nvPicPr>
          <p:cNvPr id="4" name="圖片 3" descr="110防災(避難收容處所)-ok1..jpg"/>
          <p:cNvPicPr>
            <a:picLocks noChangeAspect="1"/>
          </p:cNvPicPr>
          <p:nvPr/>
        </p:nvPicPr>
        <p:blipFill>
          <a:blip r:embed="rId4" cstate="print"/>
          <a:srcRect l="60265" t="70108" r="21009" b="375"/>
          <a:stretch>
            <a:fillRect/>
          </a:stretch>
        </p:blipFill>
        <p:spPr>
          <a:xfrm>
            <a:off x="214282" y="1000112"/>
            <a:ext cx="1938460" cy="2160000"/>
          </a:xfrm>
          <a:prstGeom prst="rect">
            <a:avLst/>
          </a:prstGeom>
        </p:spPr>
      </p:pic>
      <p:pic>
        <p:nvPicPr>
          <p:cNvPr id="5" name="圖片 4" descr="110防災(避難收容處所)-ok1..jpg"/>
          <p:cNvPicPr>
            <a:picLocks noChangeAspect="1"/>
          </p:cNvPicPr>
          <p:nvPr/>
        </p:nvPicPr>
        <p:blipFill>
          <a:blip r:embed="rId4" cstate="print"/>
          <a:srcRect l="80045" t="69710" r="614"/>
          <a:stretch>
            <a:fillRect/>
          </a:stretch>
        </p:blipFill>
        <p:spPr>
          <a:xfrm>
            <a:off x="285720" y="3357566"/>
            <a:ext cx="1951176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110防災(避難收容處所)-ok1..jpg"/>
          <p:cNvPicPr>
            <a:picLocks noChangeAspect="1"/>
          </p:cNvPicPr>
          <p:nvPr/>
        </p:nvPicPr>
        <p:blipFill>
          <a:blip r:embed="rId5" cstate="print"/>
          <a:srcRect l="20596" t="69729" r="60163" b="758"/>
          <a:stretch>
            <a:fillRect/>
          </a:stretch>
        </p:blipFill>
        <p:spPr>
          <a:xfrm>
            <a:off x="5004050" y="3289548"/>
            <a:ext cx="1992076" cy="2160000"/>
          </a:xfrm>
          <a:prstGeom prst="rect">
            <a:avLst/>
          </a:prstGeom>
        </p:spPr>
      </p:pic>
      <p:pic>
        <p:nvPicPr>
          <p:cNvPr id="7" name="圖片 6" descr="110防災(避難收容處所)-ok1..jpg"/>
          <p:cNvPicPr>
            <a:picLocks noChangeAspect="1"/>
          </p:cNvPicPr>
          <p:nvPr/>
        </p:nvPicPr>
        <p:blipFill>
          <a:blip r:embed="rId6" cstate="print"/>
          <a:srcRect l="40241" t="69898" r="40576" b="421"/>
          <a:stretch>
            <a:fillRect/>
          </a:stretch>
        </p:blipFill>
        <p:spPr>
          <a:xfrm>
            <a:off x="2571736" y="3375000"/>
            <a:ext cx="2139436" cy="2340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7466" y="0"/>
            <a:ext cx="48482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7560876" y="2194652"/>
            <a:ext cx="1477328" cy="2913618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algn="ctr">
              <a:defRPr/>
            </a:pPr>
            <a:r>
              <a:rPr lang="en-US" altLang="zh-TW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細明體-ExtB" pitchFamily="18" charset="-120"/>
                <a:ea typeface="細明體-ExtB" pitchFamily="18" charset="-120"/>
              </a:rPr>
              <a:t>《</a:t>
            </a:r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細明體-ExtB" pitchFamily="18" charset="-120"/>
                <a:ea typeface="細明體-ExtB" pitchFamily="18" charset="-120"/>
              </a:rPr>
              <a:t>貼心小提醒</a:t>
            </a:r>
            <a:r>
              <a:rPr lang="en-US" altLang="zh-TW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細明體-ExtB" pitchFamily="18" charset="-120"/>
                <a:ea typeface="細明體-ExtB" pitchFamily="18" charset="-120"/>
              </a:rPr>
              <a:t>》</a:t>
            </a:r>
          </a:p>
          <a:p>
            <a:pPr algn="ctr"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細明體-ExtB" pitchFamily="18" charset="-120"/>
                <a:ea typeface="細明體-ExtB" pitchFamily="18" charset="-120"/>
              </a:rPr>
              <a:t>如借用防汛砂包，</a:t>
            </a:r>
            <a:endParaRPr lang="en-US" altLang="zh-TW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細明體-ExtB" pitchFamily="18" charset="-120"/>
              <a:ea typeface="細明體-ExtB" pitchFamily="18" charset="-120"/>
            </a:endParaRPr>
          </a:p>
          <a:p>
            <a:pPr algn="ctr"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細明體-ExtB" pitchFamily="18" charset="-120"/>
                <a:ea typeface="細明體-ExtB" pitchFamily="18" charset="-120"/>
              </a:rPr>
              <a:t>請要回收再利用。</a:t>
            </a:r>
          </a:p>
        </p:txBody>
      </p:sp>
      <p:pic>
        <p:nvPicPr>
          <p:cNvPr id="33796" name="圖片 4" descr="砂包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9" y="4057386"/>
            <a:ext cx="2160587" cy="180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圖片 4" descr="未命名-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9600" y="5161756"/>
            <a:ext cx="913093" cy="21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圖片 6" descr="蘆荀娃娃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001516"/>
            <a:ext cx="901700" cy="206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Users\Administrator\Desktop\109年宣導\宣導單\自我備證宣導單1-發生水災怎麼辦_p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-58208"/>
            <a:ext cx="4895850" cy="577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圖片 3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305772"/>
            <a:ext cx="1119935" cy="26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圖片 5" descr="蘆荀娃娃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1030">
            <a:off x="1331640" y="4081636"/>
            <a:ext cx="504056" cy="115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接點 108">
            <a:extLst/>
          </p:cNvPr>
          <p:cNvCxnSpPr>
            <a:cxnSpLocks/>
          </p:cNvCxnSpPr>
          <p:nvPr/>
        </p:nvCxnSpPr>
        <p:spPr>
          <a:xfrm>
            <a:off x="1071538" y="1857368"/>
            <a:ext cx="7542213" cy="15875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/>
          </p:cNvPr>
          <p:cNvSpPr/>
          <p:nvPr/>
        </p:nvSpPr>
        <p:spPr>
          <a:xfrm>
            <a:off x="1000068" y="1357302"/>
            <a:ext cx="8143932" cy="400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defRPr/>
            </a:pPr>
            <a:r>
              <a:rPr lang="zh-TW" altLang="en-US" sz="1600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以「自助、互助、合作」為原則，培育防災士成為民間自主防救災工作之種子。</a:t>
            </a:r>
            <a:endParaRPr lang="en-US" altLang="zh-TW" sz="1600" kern="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16" name="直線接點 115">
            <a:extLst/>
          </p:cNvPr>
          <p:cNvCxnSpPr>
            <a:cxnSpLocks/>
          </p:cNvCxnSpPr>
          <p:nvPr/>
        </p:nvCxnSpPr>
        <p:spPr>
          <a:xfrm>
            <a:off x="1187451" y="3096948"/>
            <a:ext cx="7561263" cy="0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/>
          </p:cNvPr>
          <p:cNvSpPr/>
          <p:nvPr/>
        </p:nvSpPr>
        <p:spPr>
          <a:xfrm>
            <a:off x="3000364" y="1000112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什麼是防災士</a:t>
            </a:r>
            <a:r>
              <a:rPr kumimoji="0" lang="zh-TW" altLang="en-US" sz="2400" b="1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kumimoji="0" lang="en-US" altLang="zh-TW" sz="2400" b="1" kern="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6" name="直線接點 65">
            <a:extLst/>
          </p:cNvPr>
          <p:cNvCxnSpPr>
            <a:cxnSpLocks/>
          </p:cNvCxnSpPr>
          <p:nvPr/>
        </p:nvCxnSpPr>
        <p:spPr>
          <a:xfrm flipH="1">
            <a:off x="6804248" y="3649588"/>
            <a:ext cx="0" cy="180578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/>
          </p:cNvPr>
          <p:cNvCxnSpPr>
            <a:cxnSpLocks/>
          </p:cNvCxnSpPr>
          <p:nvPr/>
        </p:nvCxnSpPr>
        <p:spPr>
          <a:xfrm rot="16200000" flipH="1">
            <a:off x="3136794" y="4436722"/>
            <a:ext cx="1574269" cy="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>
            <a:extLst/>
          </p:cNvPr>
          <p:cNvSpPr/>
          <p:nvPr/>
        </p:nvSpPr>
        <p:spPr>
          <a:xfrm>
            <a:off x="3143240" y="314325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防災士可以做什麼？</a:t>
            </a:r>
            <a:endParaRPr lang="en-US" altLang="zh-TW" sz="2400" b="1" kern="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 70">
            <a:extLst/>
          </p:cNvPr>
          <p:cNvSpPr/>
          <p:nvPr/>
        </p:nvSpPr>
        <p:spPr>
          <a:xfrm>
            <a:off x="3000364" y="192880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如何成為防災士？</a:t>
            </a:r>
            <a:endParaRPr lang="en-US" altLang="zh-TW" sz="2400" b="1" kern="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矩形 84">
            <a:extLst/>
          </p:cNvPr>
          <p:cNvSpPr/>
          <p:nvPr/>
        </p:nvSpPr>
        <p:spPr>
          <a:xfrm>
            <a:off x="2714612" y="5143516"/>
            <a:ext cx="36856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100" b="1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防災重於救災，離災優於防災</a:t>
            </a:r>
            <a:endParaRPr lang="en-US" altLang="zh-TW" sz="2100" b="1" kern="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群組 41"/>
          <p:cNvGrpSpPr>
            <a:grpSpLocks/>
          </p:cNvGrpSpPr>
          <p:nvPr/>
        </p:nvGrpSpPr>
        <p:grpSpPr bwMode="auto">
          <a:xfrm>
            <a:off x="2051720" y="3217540"/>
            <a:ext cx="697627" cy="400110"/>
            <a:chOff x="2066903" y="4080493"/>
            <a:chExt cx="1088628" cy="480204"/>
          </a:xfrm>
        </p:grpSpPr>
        <p:sp>
          <p:nvSpPr>
            <p:cNvPr id="15" name="雲朵形 14"/>
            <p:cNvSpPr/>
            <p:nvPr/>
          </p:nvSpPr>
          <p:spPr>
            <a:xfrm rot="11249812">
              <a:off x="2094031" y="4131971"/>
              <a:ext cx="1057787" cy="373119"/>
            </a:xfrm>
            <a:prstGeom prst="cloud">
              <a:avLst/>
            </a:prstGeom>
            <a:solidFill>
              <a:srgbClr val="11BDA9"/>
            </a:solidFill>
            <a:ln>
              <a:solidFill>
                <a:srgbClr val="11B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6" name="矩形 85">
              <a:extLst/>
            </p:cNvPr>
            <p:cNvSpPr/>
            <p:nvPr/>
          </p:nvSpPr>
          <p:spPr>
            <a:xfrm>
              <a:off x="2066903" y="4080493"/>
              <a:ext cx="1088628" cy="480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kern="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災前</a:t>
              </a:r>
              <a:endParaRPr lang="en-US" altLang="zh-TW" sz="20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" name="群組 48"/>
          <p:cNvGrpSpPr>
            <a:grpSpLocks/>
          </p:cNvGrpSpPr>
          <p:nvPr/>
        </p:nvGrpSpPr>
        <p:grpSpPr bwMode="auto">
          <a:xfrm>
            <a:off x="4571999" y="3577580"/>
            <a:ext cx="697627" cy="400110"/>
            <a:chOff x="4730752" y="4188710"/>
            <a:chExt cx="1089337" cy="480204"/>
          </a:xfrm>
        </p:grpSpPr>
        <p:sp>
          <p:nvSpPr>
            <p:cNvPr id="56" name="雲朵形 55"/>
            <p:cNvSpPr/>
            <p:nvPr/>
          </p:nvSpPr>
          <p:spPr>
            <a:xfrm rot="11211285">
              <a:off x="4756061" y="4235922"/>
              <a:ext cx="1058474" cy="374706"/>
            </a:xfrm>
            <a:prstGeom prst="cloud">
              <a:avLst/>
            </a:prstGeom>
            <a:solidFill>
              <a:srgbClr val="FF6768"/>
            </a:solidFill>
            <a:ln>
              <a:solidFill>
                <a:srgbClr val="FF6768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7" name="矩形 86">
              <a:extLst/>
            </p:cNvPr>
            <p:cNvSpPr/>
            <p:nvPr/>
          </p:nvSpPr>
          <p:spPr>
            <a:xfrm>
              <a:off x="4730752" y="4188710"/>
              <a:ext cx="1089337" cy="480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kern="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災時</a:t>
              </a:r>
              <a:endParaRPr lang="en-US" altLang="zh-TW" sz="20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" name="群組 50"/>
          <p:cNvGrpSpPr>
            <a:grpSpLocks/>
          </p:cNvGrpSpPr>
          <p:nvPr/>
        </p:nvGrpSpPr>
        <p:grpSpPr bwMode="auto">
          <a:xfrm>
            <a:off x="6429388" y="3214690"/>
            <a:ext cx="709612" cy="400110"/>
            <a:chOff x="6925448" y="4077072"/>
            <a:chExt cx="1107524" cy="480204"/>
          </a:xfrm>
        </p:grpSpPr>
        <p:sp>
          <p:nvSpPr>
            <p:cNvPr id="59" name="雲朵形 58"/>
            <p:cNvSpPr/>
            <p:nvPr/>
          </p:nvSpPr>
          <p:spPr>
            <a:xfrm rot="11333582">
              <a:off x="6975002" y="4080247"/>
              <a:ext cx="1057970" cy="374706"/>
            </a:xfrm>
            <a:prstGeom prst="cloud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8" name="矩形 87">
              <a:extLst/>
            </p:cNvPr>
            <p:cNvSpPr/>
            <p:nvPr/>
          </p:nvSpPr>
          <p:spPr>
            <a:xfrm>
              <a:off x="6925448" y="4077072"/>
              <a:ext cx="1088818" cy="480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kern="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災後</a:t>
              </a:r>
              <a:endParaRPr lang="en-US" altLang="zh-TW" sz="20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5375" name="圖片 90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714348" y="4643450"/>
            <a:ext cx="365125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橢圓 79">
            <a:extLst/>
          </p:cNvPr>
          <p:cNvSpPr/>
          <p:nvPr/>
        </p:nvSpPr>
        <p:spPr>
          <a:xfrm>
            <a:off x="4725989" y="4507178"/>
            <a:ext cx="301625" cy="199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142844" y="0"/>
            <a:ext cx="8456613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97910">
              <a:defRPr/>
            </a:pPr>
            <a:r>
              <a:rPr lang="zh-TW" altLang="en-US" sz="4400" b="1" kern="0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認識防災士</a:t>
            </a:r>
            <a:endParaRPr lang="en-US" altLang="zh-TW" sz="4400" b="1" kern="0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797910">
              <a:defRPr/>
            </a:pPr>
            <a:r>
              <a:rPr lang="en-US" altLang="zh-TW" kern="0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Disaster Relief Volunteer </a:t>
            </a:r>
            <a:endParaRPr lang="zh-CN" altLang="en-US" kern="0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071682"/>
            <a:ext cx="1470025" cy="894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05572"/>
            <a:ext cx="1535112" cy="976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80" name="圖片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577580"/>
            <a:ext cx="2192337" cy="87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1" name="圖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3143252"/>
            <a:ext cx="21907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圖片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721596"/>
            <a:ext cx="2190750" cy="87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矩形 39">
            <a:extLst/>
          </p:cNvPr>
          <p:cNvSpPr/>
          <p:nvPr/>
        </p:nvSpPr>
        <p:spPr>
          <a:xfrm>
            <a:off x="2500298" y="2357434"/>
            <a:ext cx="6103953" cy="740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defRPr/>
            </a:pPr>
            <a:r>
              <a:rPr lang="zh-TW" altLang="en-US" sz="1400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參訓人員需完成</a:t>
            </a:r>
            <a:r>
              <a:rPr lang="en-US" altLang="zh-TW" sz="1400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TW" altLang="en-US" sz="1400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日基本及進階課程，並經學科及術科測驗合格後，始能取得內政部認證合格。</a:t>
            </a:r>
            <a:endParaRPr lang="en-US" altLang="zh-TW" sz="1400" kern="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矩形 42">
            <a:extLst/>
          </p:cNvPr>
          <p:cNvSpPr/>
          <p:nvPr/>
        </p:nvSpPr>
        <p:spPr>
          <a:xfrm>
            <a:off x="1691680" y="4369668"/>
            <a:ext cx="2330450" cy="10541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zh-TW" altLang="en-US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協助家庭、社區及工作場所推動防災活動。</a:t>
            </a:r>
            <a:endParaRPr lang="en-US" altLang="zh-TW" kern="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矩形 43">
            <a:extLst/>
          </p:cNvPr>
          <p:cNvSpPr/>
          <p:nvPr/>
        </p:nvSpPr>
        <p:spPr>
          <a:xfrm>
            <a:off x="4211960" y="4441676"/>
            <a:ext cx="2328863" cy="7335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zh-TW" altLang="en-US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避難疏散、災情查通報等災害應變措施。</a:t>
            </a:r>
            <a:endParaRPr lang="en-US" altLang="zh-TW" kern="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" name="矩形 44">
            <a:extLst/>
          </p:cNvPr>
          <p:cNvSpPr/>
          <p:nvPr/>
        </p:nvSpPr>
        <p:spPr>
          <a:xfrm>
            <a:off x="6815138" y="4009628"/>
            <a:ext cx="2328862" cy="10541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zh-TW" altLang="en-US" kern="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參與避難收容及災民照顧，並協助地方政府組織復原重建。</a:t>
            </a:r>
            <a:endParaRPr lang="en-US" altLang="zh-TW" kern="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Rectangle 7">
            <a:extLst/>
          </p:cNvPr>
          <p:cNvSpPr/>
          <p:nvPr/>
        </p:nvSpPr>
        <p:spPr>
          <a:xfrm rot="18900000">
            <a:off x="2630216" y="1064015"/>
            <a:ext cx="300885" cy="290038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gradFill flip="none" rotWithShape="1">
            <a:gsLst>
              <a:gs pos="0">
                <a:srgbClr val="F87614">
                  <a:shade val="30000"/>
                  <a:satMod val="115000"/>
                </a:srgbClr>
              </a:gs>
              <a:gs pos="50000">
                <a:srgbClr val="F87614">
                  <a:shade val="67500"/>
                  <a:satMod val="115000"/>
                </a:srgbClr>
              </a:gs>
              <a:gs pos="100000">
                <a:srgbClr val="F87614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700"/>
          </a:p>
        </p:txBody>
      </p:sp>
      <p:sp>
        <p:nvSpPr>
          <p:cNvPr id="48" name="Rectangle 7">
            <a:extLst/>
          </p:cNvPr>
          <p:cNvSpPr/>
          <p:nvPr/>
        </p:nvSpPr>
        <p:spPr>
          <a:xfrm rot="18900000">
            <a:off x="2558778" y="2064147"/>
            <a:ext cx="300885" cy="290038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gradFill flip="none" rotWithShape="1">
            <a:gsLst>
              <a:gs pos="0">
                <a:srgbClr val="F87614">
                  <a:shade val="30000"/>
                  <a:satMod val="115000"/>
                </a:srgbClr>
              </a:gs>
              <a:gs pos="50000">
                <a:srgbClr val="F87614">
                  <a:shade val="67500"/>
                  <a:satMod val="115000"/>
                </a:srgbClr>
              </a:gs>
              <a:gs pos="100000">
                <a:srgbClr val="F87614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700"/>
          </a:p>
        </p:txBody>
      </p:sp>
      <p:sp>
        <p:nvSpPr>
          <p:cNvPr id="52" name="Rectangle 7">
            <a:extLst/>
          </p:cNvPr>
          <p:cNvSpPr/>
          <p:nvPr/>
        </p:nvSpPr>
        <p:spPr>
          <a:xfrm rot="18900000">
            <a:off x="2773093" y="3207155"/>
            <a:ext cx="300885" cy="290038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gradFill flip="none" rotWithShape="1">
            <a:gsLst>
              <a:gs pos="0">
                <a:srgbClr val="F87614">
                  <a:shade val="30000"/>
                  <a:satMod val="115000"/>
                </a:srgbClr>
              </a:gs>
              <a:gs pos="50000">
                <a:srgbClr val="F87614">
                  <a:shade val="67500"/>
                  <a:satMod val="115000"/>
                </a:srgbClr>
              </a:gs>
              <a:gs pos="100000">
                <a:srgbClr val="F87614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700"/>
          </a:p>
        </p:txBody>
      </p:sp>
      <p:pic>
        <p:nvPicPr>
          <p:cNvPr id="15396" name="內容版面配置區 5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 l="50230" t="9361" r="30360" b="51511"/>
          <a:stretch>
            <a:fillRect/>
          </a:stretch>
        </p:blipFill>
        <p:spPr>
          <a:xfrm>
            <a:off x="1928794" y="214294"/>
            <a:ext cx="911225" cy="961761"/>
          </a:xfrm>
        </p:spPr>
      </p:pic>
      <p:pic>
        <p:nvPicPr>
          <p:cNvPr id="15397" name="圖片 53"/>
          <p:cNvPicPr>
            <a:picLocks noChangeAspect="1"/>
          </p:cNvPicPr>
          <p:nvPr/>
        </p:nvPicPr>
        <p:blipFill>
          <a:blip r:embed="rId9" cstate="print"/>
          <a:srcRect l="37370" t="60890" r="52780" b="21718"/>
          <a:stretch>
            <a:fillRect/>
          </a:stretch>
        </p:blipFill>
        <p:spPr bwMode="auto">
          <a:xfrm>
            <a:off x="7524751" y="63500"/>
            <a:ext cx="1584325" cy="10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矩形 54">
            <a:extLst/>
          </p:cNvPr>
          <p:cNvSpPr/>
          <p:nvPr/>
        </p:nvSpPr>
        <p:spPr>
          <a:xfrm>
            <a:off x="7556501" y="1051719"/>
            <a:ext cx="1624013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700"/>
              </a:lnSpc>
              <a:defRPr/>
            </a:pPr>
            <a:r>
              <a:rPr lang="zh-TW" altLang="en-US" sz="1500" b="1" kern="0" dirty="0">
                <a:solidFill>
                  <a:srgbClr val="573A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Sans Serif" panose="020B0604020202020204" pitchFamily="34" charset="0"/>
              </a:rPr>
              <a:t>防災士。防災事</a:t>
            </a:r>
            <a:endParaRPr lang="en-US" altLang="zh-TW" sz="1500" b="1" kern="0" dirty="0">
              <a:solidFill>
                <a:srgbClr val="573A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Sans Serif" panose="020B0604020202020204" pitchFamily="34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1592885671-5ef181a75b3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5996558" cy="5724000"/>
          </a:xfrm>
        </p:spPr>
      </p:pic>
      <p:pic>
        <p:nvPicPr>
          <p:cNvPr id="5" name="圖片 3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5391241"/>
            <a:ext cx="755129" cy="17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蘆荀娃娃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13684"/>
            <a:ext cx="383861" cy="88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z="5400" smtClean="0"/>
              <a:t>發生火災怎麼辦</a:t>
            </a:r>
            <a:r>
              <a:rPr lang="en-US" altLang="zh-TW" sz="5400" smtClean="0"/>
              <a:t>?</a:t>
            </a:r>
            <a:endParaRPr lang="zh-TW" altLang="en-US" sz="5400" smtClean="0"/>
          </a:p>
        </p:txBody>
      </p:sp>
      <p:sp>
        <p:nvSpPr>
          <p:cNvPr id="12291" name="內容版面配置區 2"/>
          <p:cNvSpPr>
            <a:spLocks noGrp="1"/>
          </p:cNvSpPr>
          <p:nvPr>
            <p:ph idx="1"/>
          </p:nvPr>
        </p:nvSpPr>
        <p:spPr>
          <a:xfrm>
            <a:off x="1259632" y="1201316"/>
            <a:ext cx="8229600" cy="386423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zh-TW" altLang="en-US" sz="3600" dirty="0" smtClean="0"/>
              <a:t>撥打</a:t>
            </a:r>
            <a:r>
              <a:rPr lang="en-US" altLang="zh-TW" sz="3600" dirty="0" smtClean="0"/>
              <a:t>119</a:t>
            </a:r>
            <a:r>
              <a:rPr lang="zh-TW" altLang="en-US" sz="3600" dirty="0" smtClean="0"/>
              <a:t>，大聲呼救求助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小火快跑、濃煙關門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低姿勢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沿牆壁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找出口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向下逃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隨手關門</a:t>
            </a:r>
            <a:endParaRPr lang="en-US" altLang="zh-TW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dirty="0" smtClean="0"/>
              <a:t>火場逃生觀念</a:t>
            </a: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1115616" y="1206500"/>
            <a:ext cx="8028384" cy="4000500"/>
          </a:xfrm>
        </p:spPr>
        <p:txBody>
          <a:bodyPr/>
          <a:lstStyle/>
          <a:p>
            <a:pPr eaLnBrk="1" hangingPunct="1"/>
            <a:r>
              <a:rPr lang="zh-TW" altLang="en-US" sz="3600" dirty="0" smtClean="0"/>
              <a:t>隨手「關門」，可以自救也可以救人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先行查明火煙位置，正確判斷如何逃生避難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透天厝應裝置住警器提早偵測到火災盡快逃生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zh-TW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zh-TW" altLang="en-US" sz="5400" smtClean="0"/>
              <a:t>常見錯誤逃生避難觀念！ ！ </a:t>
            </a: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/>
              <a:t>濕毛巾摀住口鼻</a:t>
            </a:r>
            <a:endParaRPr lang="en-US" altLang="zh-TW" sz="3600" smtClean="0"/>
          </a:p>
          <a:p>
            <a:pPr eaLnBrk="1" hangingPunct="1"/>
            <a:r>
              <a:rPr lang="zh-TW" altLang="en-US" sz="3600" smtClean="0"/>
              <a:t>躲進浴室</a:t>
            </a:r>
            <a:endParaRPr lang="en-US" altLang="zh-TW" sz="3600" smtClean="0"/>
          </a:p>
          <a:p>
            <a:pPr eaLnBrk="1" hangingPunct="1"/>
            <a:r>
              <a:rPr lang="zh-TW" altLang="en-US" sz="3600" smtClean="0"/>
              <a:t>往樓上跑</a:t>
            </a:r>
            <a:endParaRPr lang="en-US" altLang="zh-TW" sz="3600" smtClean="0"/>
          </a:p>
          <a:p>
            <a:pPr eaLnBrk="1" hangingPunct="1"/>
            <a:r>
              <a:rPr lang="zh-TW" altLang="en-US" sz="3600" smtClean="0"/>
              <a:t>使用塑膠袋套頭逃生</a:t>
            </a:r>
            <a:endParaRPr lang="en-US" altLang="zh-TW" sz="3600" smtClean="0"/>
          </a:p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公文\災防\108\0507 臺南市政府推廣設置住宅用火災警報器執行計畫\海報宣導\20190509_161423_001.jpg"/>
          <p:cNvPicPr>
            <a:picLocks noChangeAspect="1" noChangeArrowheads="1"/>
          </p:cNvPicPr>
          <p:nvPr/>
        </p:nvPicPr>
        <p:blipFill>
          <a:blip r:embed="rId2" cstate="print"/>
          <a:srcRect r="1521"/>
          <a:stretch>
            <a:fillRect/>
          </a:stretch>
        </p:blipFill>
        <p:spPr bwMode="auto">
          <a:xfrm>
            <a:off x="60325" y="157428"/>
            <a:ext cx="4511675" cy="54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E:\公文\災防\108\0507 臺南市政府推廣設置住宅用火災警報器執行計畫\海報宣導\20190509_161440_001.jpg"/>
          <p:cNvPicPr>
            <a:picLocks noChangeAspect="1" noChangeArrowheads="1"/>
          </p:cNvPicPr>
          <p:nvPr/>
        </p:nvPicPr>
        <p:blipFill>
          <a:blip r:embed="rId3" cstate="print"/>
          <a:srcRect r="995"/>
          <a:stretch>
            <a:fillRect/>
          </a:stretch>
        </p:blipFill>
        <p:spPr bwMode="auto">
          <a:xfrm>
            <a:off x="4572001" y="157428"/>
            <a:ext cx="4537075" cy="54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istrator\Desktop\隨時保持居家環境良好通風以避免一氧化碳中毒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3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56034"/>
            <a:ext cx="288032" cy="365153"/>
          </a:xfrm>
          <a:prstGeom prst="rect">
            <a:avLst/>
          </a:prstGeom>
        </p:spPr>
      </p:pic>
      <p:pic>
        <p:nvPicPr>
          <p:cNvPr id="4" name="圖片 2" descr="未命名-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56034"/>
            <a:ext cx="1080120" cy="25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2976" y="1142988"/>
            <a:ext cx="7406640" cy="1138448"/>
          </a:xfrm>
        </p:spPr>
        <p:txBody>
          <a:bodyPr>
            <a:normAutofit/>
          </a:bodyPr>
          <a:lstStyle/>
          <a:p>
            <a:r>
              <a:rPr lang="zh-TW" altLang="en-US" sz="6600" b="1" dirty="0" smtClean="0"/>
              <a:t>地震保命</a:t>
            </a:r>
            <a:r>
              <a:rPr lang="en-US" altLang="zh-TW" sz="6600" b="1" dirty="0" smtClean="0"/>
              <a:t>-</a:t>
            </a:r>
            <a:r>
              <a:rPr lang="zh-TW" altLang="en-US" sz="6600" b="1" dirty="0" smtClean="0"/>
              <a:t>防災宣導</a:t>
            </a:r>
            <a:endParaRPr lang="en-US" altLang="zh-TW" sz="6600" b="1" dirty="0" smtClean="0"/>
          </a:p>
          <a:p>
            <a:endParaRPr lang="zh-TW" altLang="en-US" sz="6600" dirty="0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1285852" y="2500310"/>
            <a:ext cx="7406640" cy="1460500"/>
          </a:xfrm>
          <a:prstGeom prst="rect">
            <a:avLst/>
          </a:prstGeom>
        </p:spPr>
        <p:txBody>
          <a:bodyPr tIns="0">
            <a:normAutofit fontScale="85000" lnSpcReduction="20000"/>
          </a:bodyPr>
          <a:lstStyle/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u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地震保命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步驟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趴下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掩護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穩住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u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緊急避難包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u"/>
              <a:tabLst/>
              <a:defRPr/>
            </a:pPr>
            <a:r>
              <a:rPr lang="en-US" altLang="zh-TW" sz="2800" b="1" dirty="0" smtClean="0">
                <a:solidFill>
                  <a:schemeClr val="tx2">
                    <a:shade val="30000"/>
                    <a:satMod val="150000"/>
                  </a:schemeClr>
                </a:solidFill>
                <a:latin typeface="+mj-ea"/>
                <a:ea typeface="+mj-ea"/>
              </a:rPr>
              <a:t>1991</a:t>
            </a:r>
            <a:r>
              <a:rPr lang="zh-TW" altLang="en-US" sz="2800" b="1" dirty="0" smtClean="0">
                <a:solidFill>
                  <a:schemeClr val="tx2">
                    <a:shade val="30000"/>
                    <a:satMod val="150000"/>
                  </a:schemeClr>
                </a:solidFill>
                <a:latin typeface="+mj-ea"/>
                <a:ea typeface="+mj-ea"/>
              </a:rPr>
              <a:t>語音報平安</a:t>
            </a:r>
            <a:endParaRPr lang="en-US" altLang="zh-TW" sz="2800" b="1" dirty="0" smtClean="0">
              <a:solidFill>
                <a:schemeClr val="tx2">
                  <a:shade val="30000"/>
                  <a:satMod val="150000"/>
                </a:schemeClr>
              </a:solidFill>
              <a:latin typeface="+mj-ea"/>
              <a:ea typeface="+mj-ea"/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u"/>
              <a:tabLst/>
              <a:defRPr/>
            </a:pPr>
            <a:r>
              <a:rPr lang="zh-TW" altLang="en-US" sz="2800" b="1" dirty="0" smtClean="0">
                <a:solidFill>
                  <a:schemeClr val="tx2">
                    <a:shade val="30000"/>
                    <a:satMod val="150000"/>
                  </a:schemeClr>
                </a:solidFill>
                <a:latin typeface="+mj-ea"/>
                <a:ea typeface="+mj-ea"/>
              </a:rPr>
              <a:t>緊急避難收容處所</a:t>
            </a:r>
            <a:endParaRPr lang="en-US" altLang="zh-TW" sz="2800" b="1" dirty="0" smtClean="0">
              <a:solidFill>
                <a:schemeClr val="tx2">
                  <a:shade val="30000"/>
                  <a:satMod val="150000"/>
                </a:schemeClr>
              </a:solidFill>
              <a:latin typeface="+mj-ea"/>
              <a:ea typeface="+mj-ea"/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zh-TW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圖片 2" descr="未命名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5072078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4" descr="紅蘿蔔娃娃(立正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3071814"/>
            <a:ext cx="1311275" cy="183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2051720" y="888821"/>
            <a:ext cx="4079376" cy="1226820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latin typeface="+mj-ea"/>
              </a:rPr>
              <a:t>防疫宣導</a:t>
            </a:r>
            <a:endParaRPr lang="zh-TW" altLang="en-US" sz="7200" dirty="0">
              <a:latin typeface="+mj-ea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57290" y="2285996"/>
            <a:ext cx="7406640" cy="1460500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zh-TW" altLang="en-US" dirty="0" smtClean="0"/>
              <a:t>預防</a:t>
            </a:r>
            <a:r>
              <a:rPr lang="en-US" altLang="zh-TW" dirty="0" smtClean="0"/>
              <a:t>COVID-19(</a:t>
            </a:r>
            <a:r>
              <a:rPr lang="zh-TW" altLang="en-US" dirty="0" smtClean="0"/>
              <a:t>新冠肺炎</a:t>
            </a:r>
            <a:r>
              <a:rPr lang="en-US" altLang="zh-TW" dirty="0" smtClean="0"/>
              <a:t>)</a:t>
            </a:r>
          </a:p>
          <a:p>
            <a:pPr>
              <a:buFont typeface="Wingdings" pitchFamily="2" charset="2"/>
              <a:buChar char="l"/>
            </a:pPr>
            <a:r>
              <a:rPr lang="zh-TW" altLang="en-US" dirty="0" smtClean="0"/>
              <a:t>殺蚊</a:t>
            </a:r>
            <a:r>
              <a:rPr lang="en-US" altLang="zh-TW" dirty="0" smtClean="0"/>
              <a:t>4</a:t>
            </a:r>
            <a:r>
              <a:rPr lang="zh-TW" altLang="en-US" dirty="0" smtClean="0"/>
              <a:t>招學起來</a:t>
            </a:r>
            <a:r>
              <a:rPr lang="en-US" altLang="zh-TW" dirty="0" smtClean="0"/>
              <a:t>~</a:t>
            </a:r>
            <a:r>
              <a:rPr lang="zh-TW" altLang="en-US" dirty="0" smtClean="0"/>
              <a:t>登革熱掰掰</a:t>
            </a:r>
            <a:endParaRPr lang="en-US" altLang="zh-TW" dirty="0" smtClean="0"/>
          </a:p>
          <a:p>
            <a:pPr>
              <a:buFont typeface="Wingdings" pitchFamily="2" charset="2"/>
              <a:buChar char="l"/>
            </a:pPr>
            <a:endParaRPr lang="zh-TW" altLang="en-US" dirty="0"/>
          </a:p>
        </p:txBody>
      </p:sp>
      <p:pic>
        <p:nvPicPr>
          <p:cNvPr id="6" name="圖片 2" descr="未命名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945732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21" y="1073371"/>
            <a:ext cx="766714" cy="972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19672" y="913284"/>
            <a:ext cx="6878216" cy="63235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kumimoji="0" lang="zh-TW" alt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預防</a:t>
            </a:r>
            <a:r>
              <a:rPr kumimoji="0" lang="en-US" altLang="zh-TW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COVID-19(</a:t>
            </a:r>
            <a:r>
              <a:rPr kumimoji="0" lang="zh-TW" alt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新冠肺炎</a:t>
            </a:r>
            <a:r>
              <a:rPr kumimoji="0" lang="en-US" altLang="zh-TW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</a:p>
        </p:txBody>
      </p:sp>
      <p:sp>
        <p:nvSpPr>
          <p:cNvPr id="5123" name="文字方塊 7"/>
          <p:cNvSpPr txBox="1">
            <a:spLocks noChangeArrowheads="1"/>
          </p:cNvSpPr>
          <p:nvPr/>
        </p:nvSpPr>
        <p:spPr bwMode="auto">
          <a:xfrm>
            <a:off x="1547813" y="3997854"/>
            <a:ext cx="18716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200" b="1">
                <a:latin typeface="微軟正黑體" pitchFamily="34" charset="-120"/>
                <a:ea typeface="微軟正黑體" pitchFamily="34" charset="-120"/>
              </a:rPr>
              <a:t>保持手部清潔</a:t>
            </a:r>
          </a:p>
        </p:txBody>
      </p:sp>
      <p:sp>
        <p:nvSpPr>
          <p:cNvPr id="5124" name="文字方塊 8"/>
          <p:cNvSpPr txBox="1">
            <a:spLocks noChangeArrowheads="1"/>
          </p:cNvSpPr>
          <p:nvPr/>
        </p:nvSpPr>
        <p:spPr bwMode="auto">
          <a:xfrm>
            <a:off x="4103688" y="3997854"/>
            <a:ext cx="18732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200" b="1">
                <a:latin typeface="微軟正黑體" pitchFamily="34" charset="-120"/>
                <a:ea typeface="微軟正黑體" pitchFamily="34" charset="-120"/>
              </a:rPr>
              <a:t>定期量體溫</a:t>
            </a:r>
          </a:p>
        </p:txBody>
      </p:sp>
      <p:sp>
        <p:nvSpPr>
          <p:cNvPr id="5125" name="文字方塊 9"/>
          <p:cNvSpPr txBox="1">
            <a:spLocks noChangeArrowheads="1"/>
          </p:cNvSpPr>
          <p:nvPr/>
        </p:nvSpPr>
        <p:spPr bwMode="auto">
          <a:xfrm>
            <a:off x="6659563" y="3997854"/>
            <a:ext cx="18732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正確戴</a:t>
            </a:r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口罩</a:t>
            </a:r>
            <a:endParaRPr lang="en-US" altLang="zh-TW" sz="2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6" name="Picture 5" descr="C:\Users\Administrator\Downloads\1_burned.png"/>
          <p:cNvPicPr>
            <a:picLocks noChangeAspect="1" noChangeArrowheads="1"/>
          </p:cNvPicPr>
          <p:nvPr/>
        </p:nvPicPr>
        <p:blipFill>
          <a:blip r:embed="rId2" cstate="print"/>
          <a:srcRect t="29118" r="72720"/>
          <a:stretch>
            <a:fillRect/>
          </a:stretch>
        </p:blipFill>
        <p:spPr bwMode="auto">
          <a:xfrm>
            <a:off x="900113" y="1897063"/>
            <a:ext cx="2808287" cy="205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C:\Users\Administrator\Downloads\1_burned.png"/>
          <p:cNvPicPr>
            <a:picLocks noChangeAspect="1" noChangeArrowheads="1"/>
          </p:cNvPicPr>
          <p:nvPr/>
        </p:nvPicPr>
        <p:blipFill>
          <a:blip r:embed="rId2" cstate="print"/>
          <a:srcRect l="37099" t="29118" r="36713"/>
          <a:stretch>
            <a:fillRect/>
          </a:stretch>
        </p:blipFill>
        <p:spPr bwMode="auto">
          <a:xfrm>
            <a:off x="3708400" y="1837532"/>
            <a:ext cx="2674938" cy="203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5" descr="C:\Users\Administrator\Downloads\1_burned.png"/>
          <p:cNvPicPr>
            <a:picLocks noChangeAspect="1" noChangeArrowheads="1"/>
          </p:cNvPicPr>
          <p:nvPr/>
        </p:nvPicPr>
        <p:blipFill>
          <a:blip r:embed="rId2" cstate="print"/>
          <a:srcRect l="72015" t="29118" r="1796"/>
          <a:stretch>
            <a:fillRect/>
          </a:stretch>
        </p:blipFill>
        <p:spPr bwMode="auto">
          <a:xfrm>
            <a:off x="6372225" y="2017449"/>
            <a:ext cx="2438400" cy="185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2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5089748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873724"/>
            <a:ext cx="571812" cy="724914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內容版面配置區 3" descr="14-1你的一小步是全體防疫的一大步(202004製)_p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1680" y="0"/>
            <a:ext cx="5407025" cy="5715000"/>
          </a:xfrm>
        </p:spPr>
      </p:pic>
      <p:pic>
        <p:nvPicPr>
          <p:cNvPr id="10243" name="圖片 6" descr="將軍-黃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3001516"/>
            <a:ext cx="1098550" cy="182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圖片 11" descr="未命名-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5017740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內容版面配置區 3" descr="14-2防疫新生活運動 戶外活動篇(202005製)_p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3646" y="924"/>
            <a:ext cx="5392737" cy="5700448"/>
          </a:xfrm>
        </p:spPr>
      </p:pic>
      <p:pic>
        <p:nvPicPr>
          <p:cNvPr id="11267" name="圖片 3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377780"/>
            <a:ext cx="1119940" cy="26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圖片 6" descr="將軍-黃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4297660"/>
            <a:ext cx="579718" cy="96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66192" y="157201"/>
            <a:ext cx="6878216" cy="63235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kumimoji="0" lang="zh-TW" alt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臺南市務必配戴口罩場域</a:t>
            </a:r>
            <a:endParaRPr kumimoji="0" lang="en-US" altLang="zh-TW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6147" name="Picture 4" descr="D:\宣導圖片、資料\新冠肺炎\C16A1189-AB57-4EB0-B282-3FBF1848A0A7.jpg"/>
          <p:cNvPicPr>
            <a:picLocks noChangeAspect="1" noChangeArrowheads="1"/>
          </p:cNvPicPr>
          <p:nvPr/>
        </p:nvPicPr>
        <p:blipFill>
          <a:blip r:embed="rId2" cstate="print"/>
          <a:srcRect l="1724" t="23605" r="1724" b="6161"/>
          <a:stretch>
            <a:fillRect/>
          </a:stretch>
        </p:blipFill>
        <p:spPr bwMode="auto">
          <a:xfrm>
            <a:off x="1011804" y="841276"/>
            <a:ext cx="5657850" cy="479954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148" name="圖片 3" descr="E8BCCE2F-5BC4-4768-B8D7-846E7B8626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1880">
            <a:off x="6773554" y="3024321"/>
            <a:ext cx="2125663" cy="248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2" descr="未命名-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26371">
            <a:off x="6736952" y="4908109"/>
            <a:ext cx="936104" cy="21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別幫蚊子養小孩(201808製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788" t="936" r="10990" b="73000"/>
          <a:stretch>
            <a:fillRect/>
          </a:stretch>
        </p:blipFill>
        <p:spPr>
          <a:xfrm>
            <a:off x="1043608" y="2281436"/>
            <a:ext cx="3939148" cy="1224000"/>
          </a:xfrm>
        </p:spPr>
      </p:pic>
      <p:pic>
        <p:nvPicPr>
          <p:cNvPr id="5" name="圖片 4" descr="別幫蚊子養小孩(201808製).jpg"/>
          <p:cNvPicPr>
            <a:picLocks noChangeAspect="1"/>
          </p:cNvPicPr>
          <p:nvPr/>
        </p:nvPicPr>
        <p:blipFill>
          <a:blip r:embed="rId3" cstate="print"/>
          <a:srcRect l="2440" t="26460" r="1177" b="38261"/>
          <a:stretch>
            <a:fillRect/>
          </a:stretch>
        </p:blipFill>
        <p:spPr>
          <a:xfrm>
            <a:off x="2338719" y="0"/>
            <a:ext cx="6805281" cy="2412000"/>
          </a:xfrm>
          <a:prstGeom prst="rect">
            <a:avLst/>
          </a:prstGeom>
        </p:spPr>
      </p:pic>
      <p:pic>
        <p:nvPicPr>
          <p:cNvPr id="6" name="圖片 5" descr="別幫蚊子養小孩(201808製).jpg"/>
          <p:cNvPicPr>
            <a:picLocks noChangeAspect="1"/>
          </p:cNvPicPr>
          <p:nvPr/>
        </p:nvPicPr>
        <p:blipFill>
          <a:blip r:embed="rId4" cstate="print"/>
          <a:srcRect l="9760" t="62600" r="14597"/>
          <a:stretch>
            <a:fillRect/>
          </a:stretch>
        </p:blipFill>
        <p:spPr>
          <a:xfrm>
            <a:off x="4572000" y="3361556"/>
            <a:ext cx="4464496" cy="2137420"/>
          </a:xfrm>
          <a:prstGeom prst="rect">
            <a:avLst/>
          </a:prstGeom>
        </p:spPr>
      </p:pic>
      <p:pic>
        <p:nvPicPr>
          <p:cNvPr id="8" name="圖片 11" descr="未命名-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5305772"/>
            <a:ext cx="1008112" cy="23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巡倒清刷1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32"/>
            <a:ext cx="9144000" cy="5139035"/>
          </a:xfrm>
          <a:prstGeom prst="rect">
            <a:avLst/>
          </a:prstGeom>
        </p:spPr>
      </p:pic>
      <p:pic>
        <p:nvPicPr>
          <p:cNvPr id="3" name="圖片 11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585692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 txBox="1">
            <a:spLocks noChangeArrowheads="1"/>
          </p:cNvSpPr>
          <p:nvPr/>
        </p:nvSpPr>
        <p:spPr bwMode="auto">
          <a:xfrm>
            <a:off x="3132138" y="1357313"/>
            <a:ext cx="5472112" cy="48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檢查居家室內外可能積水的容器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87624" y="157201"/>
            <a:ext cx="7742312" cy="63235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kumimoji="0" lang="zh-TW" altLang="en-US" sz="3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登革熱大揭密</a:t>
            </a:r>
            <a:r>
              <a:rPr kumimoji="0" lang="en-US" altLang="zh-TW" sz="3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kumimoji="0" lang="zh-TW" altLang="en-US" sz="3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孳生源清除四大訣竅</a:t>
            </a:r>
            <a:endParaRPr kumimoji="0" lang="en-US" altLang="zh-TW" sz="3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8196" name="圖片 3" descr="巡 (2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5238" y="817563"/>
            <a:ext cx="1506537" cy="119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3"/>
          <p:cNvSpPr txBox="1">
            <a:spLocks noChangeArrowheads="1"/>
          </p:cNvSpPr>
          <p:nvPr/>
        </p:nvSpPr>
        <p:spPr bwMode="auto">
          <a:xfrm>
            <a:off x="3132138" y="2436813"/>
            <a:ext cx="5472112" cy="54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 2" pitchFamily="18" charset="2"/>
              <a:buNone/>
            </a:pPr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倒掉積水，不要的器物予以丟棄</a:t>
            </a:r>
          </a:p>
        </p:txBody>
      </p:sp>
      <p:pic>
        <p:nvPicPr>
          <p:cNvPr id="8198" name="圖片 6" descr="倒 (2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E6806"/>
              </a:clrFrom>
              <a:clrTo>
                <a:srgbClr val="CE680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9" y="2017448"/>
            <a:ext cx="1481137" cy="119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Rectangle 3"/>
          <p:cNvSpPr txBox="1">
            <a:spLocks noChangeArrowheads="1"/>
          </p:cNvSpPr>
          <p:nvPr/>
        </p:nvSpPr>
        <p:spPr bwMode="auto">
          <a:xfrm>
            <a:off x="3167064" y="3517636"/>
            <a:ext cx="5437187" cy="78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 2" pitchFamily="18" charset="2"/>
              <a:buNone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減少容器，使用的器具也都應該</a:t>
            </a:r>
            <a:endParaRPr kumimoji="0" lang="en-US" altLang="zh-TW" sz="2800" b="1" dirty="0"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 2" pitchFamily="18" charset="2"/>
              <a:buNone/>
            </a:pPr>
            <a:r>
              <a:rPr kumimoji="0"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徹底清潔</a:t>
            </a: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8200" name="Rectangle 3"/>
          <p:cNvSpPr txBox="1">
            <a:spLocks noChangeArrowheads="1"/>
          </p:cNvSpPr>
          <p:nvPr/>
        </p:nvSpPr>
        <p:spPr bwMode="auto">
          <a:xfrm>
            <a:off x="3203576" y="4717521"/>
            <a:ext cx="5256213" cy="78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 2" pitchFamily="18" charset="2"/>
              <a:buNone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去除蟲卵，收拾或倒置勿再積水</a:t>
            </a:r>
            <a:endParaRPr kumimoji="0" lang="en-US" altLang="zh-TW" sz="2800" b="1" dirty="0"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 2" pitchFamily="18" charset="2"/>
              <a:buNone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養蚊</a:t>
            </a:r>
          </a:p>
        </p:txBody>
      </p:sp>
      <p:pic>
        <p:nvPicPr>
          <p:cNvPr id="8201" name="圖片 9" descr="清 (2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8" y="3217334"/>
            <a:ext cx="1528762" cy="119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圖片 10" descr="刷 (2)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9" y="4478073"/>
            <a:ext cx="1512887" cy="119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向右箭號 11"/>
          <p:cNvSpPr/>
          <p:nvPr/>
        </p:nvSpPr>
        <p:spPr>
          <a:xfrm>
            <a:off x="2771776" y="1416845"/>
            <a:ext cx="360363" cy="240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2771776" y="2497667"/>
            <a:ext cx="360363" cy="239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2771776" y="3757084"/>
            <a:ext cx="360363" cy="240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2771776" y="4958292"/>
            <a:ext cx="360363" cy="239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4" y="4595835"/>
            <a:ext cx="571812" cy="724914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87624" y="157201"/>
            <a:ext cx="7742312" cy="63235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kumimoji="0" lang="zh-TW" altLang="en-US" sz="3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登革熱大揭密</a:t>
            </a:r>
            <a:r>
              <a:rPr kumimoji="0" lang="en-US" altLang="zh-TW" sz="3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kumimoji="0" lang="zh-TW" altLang="en-US" sz="3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症狀及預防</a:t>
            </a:r>
            <a:endParaRPr kumimoji="0" lang="en-US" altLang="zh-TW" sz="3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 b="11906"/>
          <a:stretch>
            <a:fillRect/>
          </a:stretch>
        </p:blipFill>
        <p:spPr bwMode="auto">
          <a:xfrm>
            <a:off x="1142972" y="785797"/>
            <a:ext cx="7091622" cy="46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5" descr="蘆荀娃娃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05671">
            <a:off x="412644" y="2926912"/>
            <a:ext cx="901700" cy="206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6711"/>
            <a:ext cx="524258" cy="664627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收到社區噴藥通知 需要注意什麼(201906製).jpg"/>
          <p:cNvPicPr>
            <a:picLocks noChangeAspect="1"/>
          </p:cNvPicPr>
          <p:nvPr/>
        </p:nvPicPr>
        <p:blipFill>
          <a:blip r:embed="rId2" cstate="print"/>
          <a:srcRect l="3715" t="60479" r="5168"/>
          <a:stretch>
            <a:fillRect/>
          </a:stretch>
        </p:blipFill>
        <p:spPr>
          <a:xfrm>
            <a:off x="4716016" y="3217540"/>
            <a:ext cx="4427984" cy="2258616"/>
          </a:xfrm>
          <a:prstGeom prst="rect">
            <a:avLst/>
          </a:prstGeom>
        </p:spPr>
      </p:pic>
      <p:pic>
        <p:nvPicPr>
          <p:cNvPr id="2" name="圖片 1" descr="收到社區噴藥通知 需要注意什麼(201906製).jpg"/>
          <p:cNvPicPr>
            <a:picLocks noChangeAspect="1"/>
          </p:cNvPicPr>
          <p:nvPr/>
        </p:nvPicPr>
        <p:blipFill>
          <a:blip r:embed="rId2" cstate="print"/>
          <a:srcRect l="4445" r="3686" b="39920"/>
          <a:stretch>
            <a:fillRect/>
          </a:stretch>
        </p:blipFill>
        <p:spPr>
          <a:xfrm>
            <a:off x="1043608" y="0"/>
            <a:ext cx="4464496" cy="3433564"/>
          </a:xfrm>
          <a:prstGeom prst="rect">
            <a:avLst/>
          </a:prstGeom>
        </p:spPr>
      </p:pic>
      <p:pic>
        <p:nvPicPr>
          <p:cNvPr id="4" name="圖片 6" descr="將軍-黃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5089748"/>
            <a:ext cx="233830" cy="3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2" descr="未命名-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233764"/>
            <a:ext cx="864096" cy="20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1269463">
            <a:off x="462816" y="220990"/>
            <a:ext cx="7632848" cy="1080120"/>
          </a:xfrm>
          <a:prstGeom prst="irregularSeal2">
            <a:avLst/>
          </a:prstGeom>
          <a:solidFill>
            <a:srgbClr val="FF00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mtClean="0"/>
              <a:t>地震發生！</a:t>
            </a:r>
            <a:endParaRPr lang="zh-TW" altLang="en-US"/>
          </a:p>
        </p:txBody>
      </p:sp>
      <p:pic>
        <p:nvPicPr>
          <p:cNvPr id="16387" name="圖片 3" descr="地震 (2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1214426"/>
            <a:ext cx="4081462" cy="343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5616" y="4657701"/>
            <a:ext cx="7848872" cy="63235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kumimoji="0" lang="zh-TW" altLang="en-US" sz="3800" b="1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想一想？我們該做什麼？</a:t>
            </a:r>
            <a:endParaRPr kumimoji="0" lang="en-US" altLang="zh-TW" sz="3800" b="1" dirty="0">
              <a:ln w="1905">
                <a:noFill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6" name="圖片 4" descr="紅蘿蔔娃娃(立正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2643186"/>
            <a:ext cx="1311275" cy="183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7358082" y="2143120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6929454" y="2285996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7858148" y="2143120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？</a:t>
            </a:r>
            <a:endParaRPr lang="zh-TW" altLang="en-US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357169"/>
            <a:ext cx="7498080" cy="952500"/>
          </a:xfrm>
        </p:spPr>
        <p:txBody>
          <a:bodyPr/>
          <a:lstStyle/>
          <a:p>
            <a:r>
              <a:rPr lang="zh-TW" altLang="en-US" dirty="0" smtClean="0"/>
              <a:t>水災宣導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57290" y="1357302"/>
            <a:ext cx="7498080" cy="2563814"/>
          </a:xfrm>
        </p:spPr>
        <p:txBody>
          <a:bodyPr/>
          <a:lstStyle/>
          <a:p>
            <a:r>
              <a:rPr lang="zh-TW" altLang="en-US" dirty="0" smtClean="0"/>
              <a:t>臺南水情即時通，掌握災資真輕鬆</a:t>
            </a:r>
            <a:r>
              <a:rPr lang="en-US" altLang="zh-TW" dirty="0" smtClean="0"/>
              <a:t>!</a:t>
            </a:r>
          </a:p>
          <a:p>
            <a:r>
              <a:rPr lang="zh-TW" altLang="en-US" dirty="0" smtClean="0"/>
              <a:t>行動水情</a:t>
            </a:r>
            <a:r>
              <a:rPr lang="en-US" altLang="zh-TW" dirty="0" smtClean="0"/>
              <a:t>APP</a:t>
            </a:r>
          </a:p>
          <a:p>
            <a:r>
              <a:rPr lang="zh-TW" altLang="en-US" dirty="0" smtClean="0"/>
              <a:t>防水擋板</a:t>
            </a:r>
            <a:r>
              <a:rPr lang="zh-TW" altLang="en-US" dirty="0" smtClean="0"/>
              <a:t>介紹</a:t>
            </a:r>
            <a:endParaRPr lang="en-US" altLang="zh-TW" dirty="0" smtClean="0"/>
          </a:p>
          <a:p>
            <a:r>
              <a:rPr lang="zh-TW" altLang="en-US" dirty="0" smtClean="0"/>
              <a:t>防汛砂包領用及回收作業</a:t>
            </a:r>
            <a:endParaRPr lang="zh-TW" altLang="en-US" dirty="0"/>
          </a:p>
        </p:txBody>
      </p:sp>
      <p:pic>
        <p:nvPicPr>
          <p:cNvPr id="4" name="圖片 2" descr="未命名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945732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6" descr="將軍-黃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001516"/>
            <a:ext cx="1098550" cy="182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22" y="501105"/>
            <a:ext cx="524258" cy="664627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圖片 2" descr="未命名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5248011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\\192.168.1.6\民政及人文課\鐘珮蓉CNA1301\各類宣導海報檔\台南水情\台南水情app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413" cy="571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宣導圖片、資料\13.水利署行動水情APP\app_page_banner_new.png"/>
          <p:cNvPicPr>
            <a:picLocks noChangeAspect="1" noChangeArrowheads="1"/>
          </p:cNvPicPr>
          <p:nvPr/>
        </p:nvPicPr>
        <p:blipFill>
          <a:blip r:embed="rId2" cstate="print"/>
          <a:srcRect l="1591" r="38695" b="-11"/>
          <a:stretch>
            <a:fillRect/>
          </a:stretch>
        </p:blipFill>
        <p:spPr bwMode="auto">
          <a:xfrm>
            <a:off x="357158" y="214294"/>
            <a:ext cx="5400675" cy="180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 descr="D:\宣導圖片、資料\13.水利署行動水情APP\app_page_banner_new.png"/>
          <p:cNvPicPr>
            <a:picLocks noChangeAspect="1" noChangeArrowheads="1"/>
          </p:cNvPicPr>
          <p:nvPr/>
        </p:nvPicPr>
        <p:blipFill>
          <a:blip r:embed="rId2" cstate="print"/>
          <a:srcRect l="61697" t="9753" r="22379" b="14610"/>
          <a:stretch>
            <a:fillRect/>
          </a:stretch>
        </p:blipFill>
        <p:spPr bwMode="auto">
          <a:xfrm>
            <a:off x="1571604" y="1857368"/>
            <a:ext cx="3109913" cy="294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D:\宣導圖片、資料\13.水利署行動水情APP\app_page_banner_new.png"/>
          <p:cNvPicPr>
            <a:picLocks noChangeAspect="1" noChangeArrowheads="1"/>
          </p:cNvPicPr>
          <p:nvPr/>
        </p:nvPicPr>
        <p:blipFill>
          <a:blip r:embed="rId2" cstate="print"/>
          <a:srcRect l="77966" t="11542" r="3782" b="13324"/>
          <a:stretch>
            <a:fillRect/>
          </a:stretch>
        </p:blipFill>
        <p:spPr bwMode="auto">
          <a:xfrm>
            <a:off x="4714876" y="1857368"/>
            <a:ext cx="3429024" cy="280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2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5143516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75" y="47500"/>
            <a:ext cx="8932894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9708"/>
            <a:ext cx="648072" cy="6480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7500"/>
            <a:ext cx="571812" cy="724914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74736" y="1893"/>
            <a:ext cx="762000" cy="304800"/>
          </a:xfrm>
        </p:spPr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/>
              <a:pPr>
                <a:defRPr/>
              </a:pPr>
              <a:t>34</a:t>
            </a:fld>
            <a:endParaRPr lang="en-US" altLang="zh-TW" dirty="0"/>
          </a:p>
        </p:txBody>
      </p:sp>
      <p:pic>
        <p:nvPicPr>
          <p:cNvPr id="1026" name="圖片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95"/>
          <a:stretch>
            <a:fillRect/>
          </a:stretch>
        </p:blipFill>
        <p:spPr bwMode="auto">
          <a:xfrm>
            <a:off x="0" y="1894"/>
            <a:ext cx="9132666" cy="4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圖片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" y="4234142"/>
            <a:ext cx="3126085" cy="150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圖片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71" y="4224963"/>
            <a:ext cx="3220647" cy="151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1931" y="4223350"/>
            <a:ext cx="2862069" cy="14741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619" y="5458520"/>
            <a:ext cx="4673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kern="1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資料來源</a:t>
            </a:r>
            <a:r>
              <a:rPr lang="en-US" altLang="zh-TW" sz="1400" kern="1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:http://www.proyang.com.tw/noaq/index.html</a:t>
            </a:r>
            <a:endParaRPr lang="zh-TW" altLang="en-US" sz="1400" dirty="0"/>
          </a:p>
        </p:txBody>
      </p:sp>
      <p:pic>
        <p:nvPicPr>
          <p:cNvPr id="8" name="圖片 2" descr="未命名-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285732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10590590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43438" y="214294"/>
            <a:ext cx="41733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特點二、免去笨重沙袋，省時省力輕鬆搬運</a:t>
            </a:r>
            <a:endParaRPr kumimoji="0" lang="en-US" altLang="zh-TW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000" dirty="0" smtClean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kumimoji="0" lang="zh-TW" altLang="en-US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片防水擋板僅有</a:t>
            </a:r>
            <a:r>
              <a:rPr kumimoji="0" lang="en-US" altLang="zh-TW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3.4</a:t>
            </a:r>
            <a:r>
              <a:rPr kumimoji="0" lang="zh-TW" altLang="en-US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，若經換算每公尺只有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5.5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公斤的重量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每片防水擋版有效長度為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62.5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，若保護五公尺的區域，僅需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片隔板，相較傳統沙袋，讓</a:t>
            </a:r>
            <a:r>
              <a:rPr kumimoji="0" lang="zh-TW" altLang="en-US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搬運過程更加輕鬆便利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，以更省時省力的方式阻絕洪水的侵襲</a:t>
            </a:r>
            <a:r>
              <a:rPr kumimoji="0"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85720" y="2786062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特點三、組裝快速輕鬆不費時，靈活運用鋪設</a:t>
            </a:r>
            <a:endParaRPr kumimoji="0" lang="en-US" altLang="zh-TW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要建立一道防洪牆十分簡單，透過將一片片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型的防水擋版連結搭建後，再用塑膠夾子固定即可，</a:t>
            </a:r>
            <a:r>
              <a:rPr kumimoji="0" lang="zh-TW" altLang="en-US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一道</a:t>
            </a:r>
            <a:r>
              <a:rPr kumimoji="0" lang="en-US" altLang="zh-TW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kumimoji="0" lang="zh-TW" altLang="en-US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公尺的防洪牆僅需</a:t>
            </a:r>
            <a:r>
              <a:rPr kumimoji="0" lang="en-US" altLang="zh-TW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kumimoji="0" lang="zh-TW" altLang="en-US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即可鋪設完畢，且兩片隔板在連結時可產生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度的斜角，使得防洪系統</a:t>
            </a:r>
            <a:r>
              <a:rPr kumimoji="0" lang="zh-TW" altLang="en-US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可呈現適當的弧度，靈活性高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en-US" altLang="zh-TW" sz="1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2844" y="285732"/>
            <a:ext cx="4354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特點一、無須外力支撐，可阻擋</a:t>
            </a:r>
            <a:r>
              <a:rPr kumimoji="0" lang="en-US" altLang="zh-TW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kumimoji="0"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</a:t>
            </a:r>
            <a:r>
              <a:rPr kumimoji="0"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高洪水</a:t>
            </a:r>
            <a:endParaRPr kumimoji="0"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此款活動式防水擋版</a:t>
            </a:r>
            <a:r>
              <a:rPr kumimoji="0" lang="zh-TW" altLang="en-US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不須外力支撐即可獨自站立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，可阻擋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公分高洪水，其採用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型書架式的設計，藉由洪水重量壓制在底部上，將水重化為助力，讓防洪版站立更加穩固牢靠，即使洪水到達防洪版的頂部，防水擋板仍穩固站立，而沒有傾倒的疑慮。</a:t>
            </a:r>
            <a:endParaRPr kumimoji="0" lang="en-US" altLang="zh-TW" sz="1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714876" y="2928938"/>
            <a:ext cx="41894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特點四、靈活運用且不占太多儲存空間</a:t>
            </a:r>
            <a:endParaRPr kumimoji="0"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防水擋版的另一特點為</a:t>
            </a:r>
            <a:r>
              <a:rPr kumimoji="0" lang="zh-TW" altLang="en-US" sz="1000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可堆疊收納設計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，因此在儲存或移動時不需占太多空間，舉例來說一個</a:t>
            </a:r>
            <a:r>
              <a:rPr kumimoji="0"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kumimoji="0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呎的貨櫃約可搭建出長達一公里的防洪牆。</a:t>
            </a:r>
            <a:endParaRPr kumimoji="0" lang="en-US" altLang="zh-TW" sz="1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3786194"/>
            <a:ext cx="3456384" cy="175420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285864"/>
            <a:ext cx="3040687" cy="1368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/>
          <a:srcRect t="2105" b="2699"/>
          <a:stretch/>
        </p:blipFill>
        <p:spPr>
          <a:xfrm>
            <a:off x="714348" y="3929070"/>
            <a:ext cx="3474602" cy="155178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/>
          <a:srcRect t="1938" r="2654"/>
          <a:stretch/>
        </p:blipFill>
        <p:spPr>
          <a:xfrm>
            <a:off x="1000100" y="1285864"/>
            <a:ext cx="3143272" cy="138003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3523" y="5550205"/>
            <a:ext cx="22381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kumimoji="0"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0" lang="zh-TW" altLang="en-US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http://www.proyang.com.tw/noaq/boxwall.html</a:t>
            </a:r>
            <a:endParaRPr kumimoji="0" lang="zh-TW" altLang="en-US" sz="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2" descr="未命名-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7055" y="5347760"/>
            <a:ext cx="864096" cy="20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49349439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D:\宣導圖片、資料\9.砂包\砂包宣導.jpg"/>
          <p:cNvPicPr>
            <a:picLocks noChangeAspect="1" noChangeArrowheads="1"/>
          </p:cNvPicPr>
          <p:nvPr/>
        </p:nvPicPr>
        <p:blipFill>
          <a:blip r:embed="rId2" cstate="print"/>
          <a:srcRect r="-985" b="51512"/>
          <a:stretch>
            <a:fillRect/>
          </a:stretch>
        </p:blipFill>
        <p:spPr bwMode="auto">
          <a:xfrm>
            <a:off x="1000102" y="285732"/>
            <a:ext cx="8099409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4" descr="紅蘿蔔娃娃(立正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6"/>
            <a:ext cx="1311275" cy="183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2" descr="未命名-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929202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D:\宣導圖片、資料\9.砂包\砂包宣導.jpg"/>
          <p:cNvPicPr>
            <a:picLocks noChangeAspect="1" noChangeArrowheads="1"/>
          </p:cNvPicPr>
          <p:nvPr/>
        </p:nvPicPr>
        <p:blipFill>
          <a:blip r:embed="rId2" cstate="print"/>
          <a:srcRect t="48488" r="400"/>
          <a:stretch>
            <a:fillRect/>
          </a:stretch>
        </p:blipFill>
        <p:spPr bwMode="auto">
          <a:xfrm>
            <a:off x="1060771" y="428608"/>
            <a:ext cx="8083229" cy="46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790" y="5065533"/>
            <a:ext cx="2214578" cy="51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 2" descr="未命名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980783"/>
            <a:ext cx="1835150" cy="40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圖片 4" descr="紅蘿蔔娃娃(立正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74495"/>
            <a:ext cx="855225" cy="119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979712" y="2425452"/>
          <a:ext cx="6912767" cy="2448270"/>
        </p:xfrm>
        <a:graphic>
          <a:graphicData uri="http://schemas.openxmlformats.org/drawingml/2006/table">
            <a:tbl>
              <a:tblPr/>
              <a:tblGrid>
                <a:gridCol w="1665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57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91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160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160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72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公所名稱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FF00"/>
                      </a:fgClr>
                      <a:bgClr>
                        <a:srgbClr val="FFFF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領取地點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FF00"/>
                      </a:fgClr>
                      <a:bgClr>
                        <a:srgbClr val="FFFF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latin typeface="+mn-ea"/>
                          <a:ea typeface="+mn-ea"/>
                        </a:rPr>
                        <a:t>數量</a:t>
                      </a:r>
                      <a:endParaRPr lang="zh-TW" sz="1600" kern="100">
                        <a:latin typeface="+mn-ea"/>
                        <a:ea typeface="+mn-ea"/>
                      </a:endParaRPr>
                    </a:p>
                  </a:txBody>
                  <a:tcPr marL="68551" marR="6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FF00"/>
                      </a:fgClr>
                      <a:bgClr>
                        <a:srgbClr val="FFFF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latin typeface="+mn-ea"/>
                          <a:ea typeface="+mn-ea"/>
                        </a:rPr>
                        <a:t>聯絡人</a:t>
                      </a:r>
                      <a:endParaRPr lang="zh-TW" sz="1600" kern="100">
                        <a:latin typeface="+mn-ea"/>
                        <a:ea typeface="+mn-ea"/>
                      </a:endParaRPr>
                    </a:p>
                  </a:txBody>
                  <a:tcPr marL="68551" marR="6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FF00"/>
                      </a:fgClr>
                      <a:bgClr>
                        <a:srgbClr val="FFFF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latin typeface="+mn-ea"/>
                          <a:ea typeface="+mn-ea"/>
                        </a:rPr>
                        <a:t>電話</a:t>
                      </a:r>
                      <a:endParaRPr lang="zh-TW" sz="1600" kern="100">
                        <a:latin typeface="+mn-ea"/>
                        <a:ea typeface="+mn-ea"/>
                      </a:endParaRPr>
                    </a:p>
                  </a:txBody>
                  <a:tcPr marL="68551" marR="68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FF00"/>
                      </a:fgClr>
                      <a:bgClr>
                        <a:srgbClr val="FFFFCA"/>
                      </a:bgClr>
                    </a:patt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4060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將軍區公所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將軍區公所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+mn-ea"/>
                          <a:ea typeface="+mn-ea"/>
                        </a:rPr>
                        <a:t>320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吳素燕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latin typeface="+mn-ea"/>
                          <a:ea typeface="+mn-ea"/>
                        </a:rPr>
                        <a:t>7942104      </a:t>
                      </a:r>
                      <a:r>
                        <a:rPr lang="zh-TW" sz="1600" b="1" kern="100" dirty="0" smtClean="0">
                          <a:latin typeface="+mn-ea"/>
                          <a:ea typeface="+mn-ea"/>
                        </a:rPr>
                        <a:t>分機</a:t>
                      </a:r>
                      <a:r>
                        <a:rPr lang="en-US" sz="1600" b="1" kern="100" dirty="0">
                          <a:latin typeface="+mn-ea"/>
                          <a:ea typeface="+mn-ea"/>
                        </a:rPr>
                        <a:t>256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40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廣山防汛倉庫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+mn-ea"/>
                          <a:ea typeface="+mn-ea"/>
                        </a:rPr>
                        <a:t>50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吳素燕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latin typeface="+mn-ea"/>
                          <a:ea typeface="+mn-ea"/>
                        </a:rPr>
                        <a:t>7942104       </a:t>
                      </a:r>
                      <a:r>
                        <a:rPr lang="zh-TW" sz="1600" b="1" kern="100" dirty="0" smtClean="0">
                          <a:latin typeface="+mn-ea"/>
                          <a:ea typeface="+mn-ea"/>
                        </a:rPr>
                        <a:t>分機</a:t>
                      </a:r>
                      <a:r>
                        <a:rPr lang="en-US" sz="1600" b="1" kern="100" dirty="0">
                          <a:latin typeface="+mn-ea"/>
                          <a:ea typeface="+mn-ea"/>
                        </a:rPr>
                        <a:t>256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40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玉山</a:t>
                      </a:r>
                      <a:r>
                        <a:rPr lang="zh-TW" sz="1600" b="1" kern="100" dirty="0" smtClean="0">
                          <a:latin typeface="+mn-ea"/>
                          <a:ea typeface="+mn-ea"/>
                        </a:rPr>
                        <a:t>社區</a:t>
                      </a:r>
                      <a:r>
                        <a:rPr lang="en-US" altLang="zh-TW" sz="1600" b="1" kern="100" dirty="0" smtClean="0">
                          <a:latin typeface="+mn-ea"/>
                          <a:ea typeface="+mn-ea"/>
                        </a:rPr>
                        <a:t>           </a:t>
                      </a:r>
                      <a:r>
                        <a:rPr lang="zh-TW" sz="1600" b="1" kern="100" dirty="0" smtClean="0">
                          <a:latin typeface="+mn-ea"/>
                          <a:ea typeface="+mn-ea"/>
                        </a:rPr>
                        <a:t>活動</a:t>
                      </a: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中心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+mn-ea"/>
                          <a:ea typeface="+mn-ea"/>
                        </a:rPr>
                        <a:t>460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邱家和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+mn-ea"/>
                          <a:ea typeface="+mn-ea"/>
                        </a:rPr>
                        <a:t>0929147826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20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latin typeface="+mn-ea"/>
                          <a:ea typeface="+mn-ea"/>
                        </a:rPr>
                        <a:t>馬沙溝抽水站</a:t>
                      </a:r>
                      <a:endParaRPr lang="zh-TW" sz="1600" kern="10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+mn-ea"/>
                          <a:ea typeface="+mn-ea"/>
                        </a:rPr>
                        <a:t>630</a:t>
                      </a:r>
                      <a:endParaRPr lang="zh-TW" sz="1600" kern="10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陳銘昌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+mn-ea"/>
                          <a:ea typeface="+mn-ea"/>
                        </a:rPr>
                        <a:t>0922381607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20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青鯤鯓抽水站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+mn-ea"/>
                          <a:ea typeface="+mn-ea"/>
                        </a:rPr>
                        <a:t>540</a:t>
                      </a:r>
                      <a:endParaRPr lang="zh-TW" sz="1600" kern="10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latin typeface="+mn-ea"/>
                          <a:ea typeface="+mn-ea"/>
                        </a:rPr>
                        <a:t>周國彬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+mn-ea"/>
                          <a:ea typeface="+mn-ea"/>
                        </a:rPr>
                        <a:t>0981628606</a:t>
                      </a:r>
                      <a:endParaRPr lang="zh-TW" sz="1600" kern="100" dirty="0">
                        <a:latin typeface="+mn-ea"/>
                        <a:ea typeface="+mn-ea"/>
                      </a:endParaRPr>
                    </a:p>
                  </a:txBody>
                  <a:tcPr marL="68551" marR="6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051720" y="481236"/>
            <a:ext cx="6336704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《</a:t>
            </a:r>
            <a:r>
              <a:rPr kumimoji="1" lang="zh-TW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防汛砂包領用事宜</a:t>
            </a:r>
            <a:r>
              <a:rPr kumimoji="1" lang="zh-TW" altLang="zh-TW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》</a:t>
            </a:r>
            <a:endParaRPr kumimoji="1" lang="zh-TW" altLang="zh-TW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領取時間：市政府發布新聞預警。</a:t>
            </a:r>
            <a:endParaRPr kumimoji="1" lang="zh-TW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領取地點：汛期間向公所請領。</a:t>
            </a:r>
            <a:endParaRPr kumimoji="1" lang="zh-TW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ea"/>
                <a:ea typeface="+mj-ea"/>
                <a:cs typeface="Times New Roman" pitchFamily="18" charset="0"/>
              </a:rPr>
              <a:t>※</a:t>
            </a: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ea"/>
                <a:ea typeface="+mj-ea"/>
                <a:cs typeface="Times New Roman" pitchFamily="18" charset="0"/>
              </a:rPr>
              <a:t>請民眾填寫領取登記表資料後，始得領取</a:t>
            </a:r>
            <a:r>
              <a:rPr kumimoji="1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ea"/>
                <a:ea typeface="+mj-ea"/>
                <a:cs typeface="Times New Roman" pitchFamily="18" charset="0"/>
              </a:rPr>
              <a:t>(</a:t>
            </a:r>
            <a:r>
              <a:rPr kumimoji="1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ea"/>
                <a:ea typeface="+mj-ea"/>
                <a:cs typeface="Times New Roman" pitchFamily="18" charset="0"/>
              </a:rPr>
              <a:t>資料務必正確，以利回收。</a:t>
            </a:r>
            <a:r>
              <a:rPr kumimoji="1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ea"/>
                <a:ea typeface="+mj-ea"/>
                <a:cs typeface="Times New Roman" pitchFamily="18" charset="0"/>
              </a:rPr>
              <a:t>)</a:t>
            </a:r>
            <a:endParaRPr kumimoji="1" lang="en-US" altLang="zh-TW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領取數量上限：一般民眾</a:t>
            </a: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10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包。</a:t>
            </a: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新細明體" pitchFamily="18" charset="-12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 2" descr="未命名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5248011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圖片 4" descr="紅蘿蔔娃娃(立正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6" y="3419740"/>
            <a:ext cx="1311275" cy="183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 cstate="print"/>
          <a:srcRect l="9017" t="51126" r="8524"/>
          <a:stretch>
            <a:fillRect/>
          </a:stretch>
        </p:blipFill>
        <p:spPr bwMode="auto">
          <a:xfrm>
            <a:off x="1760127" y="428608"/>
            <a:ext cx="7026715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地震速報訊息20190920歷史警報截圖.jpg"/>
          <p:cNvPicPr>
            <a:picLocks noChangeAspect="1"/>
          </p:cNvPicPr>
          <p:nvPr/>
        </p:nvPicPr>
        <p:blipFill>
          <a:blip r:embed="rId2" cstate="print"/>
          <a:srcRect t="3860" r="-221" b="4167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圖片 4" descr="紅蘿蔔娃娃(立正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001516"/>
            <a:ext cx="432048" cy="60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2" descr="未命名-1.png"/>
          <p:cNvPicPr>
            <a:picLocks noChangeAspect="1"/>
          </p:cNvPicPr>
          <p:nvPr/>
        </p:nvPicPr>
        <p:blipFill rotWithShape="1">
          <a:blip r:embed="rId4" cstate="print"/>
          <a:srcRect r="38462" b="16259"/>
          <a:stretch/>
        </p:blipFill>
        <p:spPr bwMode="auto">
          <a:xfrm>
            <a:off x="2987824" y="3462941"/>
            <a:ext cx="460851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 2" descr="未命名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157" y="5127079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圖片 4" descr="紅蘿蔔娃娃(立正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3125" y="3289548"/>
            <a:ext cx="1311275" cy="183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7" t="3014" r="50363" b="58814"/>
          <a:stretch/>
        </p:blipFill>
        <p:spPr>
          <a:xfrm>
            <a:off x="339119" y="98153"/>
            <a:ext cx="2169877" cy="16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703904" y="475396"/>
            <a:ext cx="541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步驟</a:t>
            </a:r>
            <a:r>
              <a:rPr lang="en-US" altLang="zh-TW" sz="2400" dirty="0" smtClean="0"/>
              <a:t>1:</a:t>
            </a:r>
            <a:r>
              <a:rPr lang="zh-TW" altLang="en-US" sz="2400" dirty="0"/>
              <a:t>地上先舖上一層</a:t>
            </a:r>
            <a:r>
              <a:rPr lang="zh-TW" altLang="en-US" sz="2400" b="1" dirty="0">
                <a:solidFill>
                  <a:srgbClr val="FF0000"/>
                </a:solidFill>
              </a:rPr>
              <a:t>防水布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729137" y="1385009"/>
            <a:ext cx="536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步驟</a:t>
            </a:r>
            <a:r>
              <a:rPr lang="en-US" altLang="zh-TW" sz="2400" dirty="0" smtClean="0"/>
              <a:t>2:</a:t>
            </a:r>
            <a:r>
              <a:rPr lang="zh-TW" altLang="en-US" sz="2400" dirty="0" smtClean="0"/>
              <a:t>室外側先依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堆疊方式</a:t>
            </a:r>
            <a:r>
              <a:rPr lang="zh-TW" altLang="en-US" sz="2400" dirty="0" smtClean="0"/>
              <a:t>堆疊沙包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737997" y="2386209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步驟</a:t>
            </a:r>
            <a:r>
              <a:rPr lang="en-US" altLang="zh-TW" sz="2400" dirty="0" smtClean="0"/>
              <a:t>3: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防水布</a:t>
            </a:r>
            <a:r>
              <a:rPr lang="zh-TW" altLang="en-US" sz="2400" dirty="0" smtClean="0"/>
              <a:t>往室外拉緊</a:t>
            </a:r>
            <a:endParaRPr lang="zh-TW" altLang="en-US" sz="24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74" t="28285" r="4882" b="30489"/>
          <a:stretch/>
        </p:blipFill>
        <p:spPr>
          <a:xfrm>
            <a:off x="365414" y="1838156"/>
            <a:ext cx="2143582" cy="162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1" t="56280" r="49480" b="4020"/>
          <a:stretch/>
        </p:blipFill>
        <p:spPr>
          <a:xfrm>
            <a:off x="320604" y="3684819"/>
            <a:ext cx="2188392" cy="1620000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2710563" y="3223154"/>
            <a:ext cx="534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步驟</a:t>
            </a:r>
            <a:r>
              <a:rPr lang="en-US" altLang="zh-TW" sz="2400" dirty="0" smtClean="0"/>
              <a:t>4:</a:t>
            </a:r>
            <a:r>
              <a:rPr lang="zh-TW" altLang="en-US" sz="2400" dirty="0" smtClean="0"/>
              <a:t>室內側再依</a:t>
            </a:r>
            <a:r>
              <a:rPr lang="zh-TW" altLang="en-US" sz="2400" b="1" dirty="0">
                <a:solidFill>
                  <a:srgbClr val="FF0000"/>
                </a:solidFill>
              </a:rPr>
              <a:t>堆疊方式</a:t>
            </a:r>
            <a:r>
              <a:rPr lang="zh-TW" altLang="en-US" sz="2400" dirty="0"/>
              <a:t>堆疊沙包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734097" y="4231183"/>
            <a:ext cx="500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 smtClean="0"/>
              <a:t>步驟</a:t>
            </a:r>
            <a:r>
              <a:rPr lang="en-US" altLang="zh-TW" sz="2400" dirty="0" smtClean="0"/>
              <a:t>5:</a:t>
            </a:r>
            <a:r>
              <a:rPr lang="zh-TW" altLang="en-US" sz="2400" dirty="0" smtClean="0"/>
              <a:t>防水布往室內拉緊後再以零星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63888" y="469284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沙包</a:t>
            </a:r>
            <a:r>
              <a:rPr lang="zh-TW" altLang="en-US" sz="2400" b="1" dirty="0">
                <a:solidFill>
                  <a:srgbClr val="FF0000"/>
                </a:solidFill>
              </a:rPr>
              <a:t>固定防水布</a:t>
            </a:r>
            <a:endParaRPr lang="zh-TW" altLang="en-US" sz="2400" dirty="0"/>
          </a:p>
        </p:txBody>
      </p:sp>
      <p:sp>
        <p:nvSpPr>
          <p:cNvPr id="6" name="向下箭號 5"/>
          <p:cNvSpPr/>
          <p:nvPr/>
        </p:nvSpPr>
        <p:spPr>
          <a:xfrm>
            <a:off x="4733439" y="3832261"/>
            <a:ext cx="178075" cy="3213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下箭號 14"/>
          <p:cNvSpPr/>
          <p:nvPr/>
        </p:nvSpPr>
        <p:spPr>
          <a:xfrm>
            <a:off x="4733439" y="2916232"/>
            <a:ext cx="178075" cy="3213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下箭號 15"/>
          <p:cNvSpPr/>
          <p:nvPr/>
        </p:nvSpPr>
        <p:spPr>
          <a:xfrm>
            <a:off x="4733438" y="1951978"/>
            <a:ext cx="178075" cy="3213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下箭號 16"/>
          <p:cNvSpPr/>
          <p:nvPr/>
        </p:nvSpPr>
        <p:spPr>
          <a:xfrm>
            <a:off x="4733437" y="1058100"/>
            <a:ext cx="178075" cy="3213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928662" y="1571616"/>
            <a:ext cx="8001056" cy="3000396"/>
          </a:xfrm>
        </p:spPr>
        <p:txBody>
          <a:bodyPr>
            <a:normAutofit fontScale="92500"/>
          </a:bodyPr>
          <a:lstStyle/>
          <a:p>
            <a:r>
              <a:rPr lang="zh-TW" altLang="en-US" sz="7800" dirty="0" smtClean="0"/>
              <a:t>水域安全</a:t>
            </a:r>
            <a:r>
              <a:rPr lang="en-US" altLang="zh-TW" sz="7800" dirty="0" smtClean="0"/>
              <a:t>-</a:t>
            </a:r>
            <a:r>
              <a:rPr lang="zh-TW" altLang="en-US" sz="7800" dirty="0" smtClean="0"/>
              <a:t>防溺宣導</a:t>
            </a:r>
            <a:endParaRPr lang="en-US" altLang="zh-TW" sz="7800" dirty="0" smtClean="0"/>
          </a:p>
          <a:p>
            <a:pPr>
              <a:buFont typeface="Wingdings" pitchFamily="2" charset="2"/>
              <a:buChar char="ü"/>
            </a:pPr>
            <a:r>
              <a:rPr lang="zh-TW" altLang="en-US" sz="4800" dirty="0" smtClean="0"/>
              <a:t>救溺</a:t>
            </a:r>
            <a:r>
              <a:rPr lang="en-US" altLang="zh-TW" sz="4800" dirty="0" smtClean="0"/>
              <a:t>5</a:t>
            </a:r>
            <a:r>
              <a:rPr lang="zh-TW" altLang="en-US" sz="4800" dirty="0" smtClean="0"/>
              <a:t>步驟</a:t>
            </a:r>
            <a:r>
              <a:rPr lang="en-US" altLang="zh-TW" sz="4800" dirty="0" smtClean="0"/>
              <a:t>-</a:t>
            </a:r>
            <a:r>
              <a:rPr lang="zh-TW" altLang="en-US" sz="4800" dirty="0" smtClean="0"/>
              <a:t>叫叫伸拋滑</a:t>
            </a:r>
            <a:endParaRPr lang="en-US" altLang="zh-TW" sz="4800" dirty="0" smtClean="0"/>
          </a:p>
          <a:p>
            <a:pPr>
              <a:buFont typeface="Wingdings" pitchFamily="2" charset="2"/>
              <a:buChar char="ü"/>
            </a:pPr>
            <a:r>
              <a:rPr lang="zh-TW" altLang="en-US" sz="4800" dirty="0" smtClean="0"/>
              <a:t>水域安全防護網</a:t>
            </a:r>
            <a:endParaRPr lang="zh-TW" altLang="en-US" sz="4800" dirty="0"/>
          </a:p>
        </p:txBody>
      </p:sp>
      <p:sp>
        <p:nvSpPr>
          <p:cNvPr id="5" name="副標題 3"/>
          <p:cNvSpPr txBox="1">
            <a:spLocks/>
          </p:cNvSpPr>
          <p:nvPr/>
        </p:nvSpPr>
        <p:spPr>
          <a:xfrm>
            <a:off x="1071538" y="2786062"/>
            <a:ext cx="7406640" cy="146050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zh-TW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圖片 6" descr="將軍-黃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2857500"/>
            <a:ext cx="1098550" cy="182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2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873724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圖片 2" descr="未命名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233764"/>
            <a:ext cx="1115169" cy="26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圖片 5" descr="將軍-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85692"/>
            <a:ext cx="576064" cy="95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\\192.168.1.6\民政及人文課\莊千瑩\宣導海報\(橫)救溺五步圖片1.jpg"/>
          <p:cNvPicPr>
            <a:picLocks noChangeAspect="1" noChangeArrowheads="1"/>
          </p:cNvPicPr>
          <p:nvPr/>
        </p:nvPicPr>
        <p:blipFill>
          <a:blip r:embed="rId4" cstate="print"/>
          <a:srcRect b="1242"/>
          <a:stretch>
            <a:fillRect/>
          </a:stretch>
        </p:blipFill>
        <p:spPr bwMode="auto">
          <a:xfrm>
            <a:off x="1619251" y="277812"/>
            <a:ext cx="7129463" cy="473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宣導圖片、資料\4.戲水\310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4" y="14553"/>
            <a:ext cx="5545137" cy="570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圖片 2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5377780"/>
            <a:ext cx="913093" cy="21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圖片 5" descr="將軍-白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873724"/>
            <a:ext cx="413997" cy="68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5088" y="49188"/>
            <a:ext cx="8208912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/>
              <a:t>「災害防救及防疫資訊報乎你知巡展」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2800" dirty="0" smtClean="0"/>
              <a:t>     將軍圖書館</a:t>
            </a:r>
            <a:r>
              <a:rPr lang="en-US" altLang="zh-TW" sz="2800" dirty="0" smtClean="0"/>
              <a:t>3</a:t>
            </a:r>
            <a:r>
              <a:rPr lang="zh-TW" altLang="en-US" sz="2800" dirty="0" smtClean="0"/>
              <a:t>樓閱覽室 </a:t>
            </a:r>
            <a:r>
              <a:rPr lang="en-US" altLang="zh-TW" sz="2800" dirty="0" smtClean="0"/>
              <a:t>9/1~9/30</a:t>
            </a:r>
            <a:r>
              <a:rPr lang="zh-TW" altLang="en-US" sz="2800" dirty="0" smtClean="0"/>
              <a:t>設展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43570" y="1643054"/>
            <a:ext cx="3714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將軍區公所 </a:t>
            </a:r>
            <a:endParaRPr lang="en-US" altLang="zh-TW" sz="3600" dirty="0" smtClean="0"/>
          </a:p>
          <a:p>
            <a:r>
              <a:rPr lang="en-US" altLang="zh-TW" sz="2000" dirty="0" smtClean="0"/>
              <a:t>※</a:t>
            </a:r>
            <a:r>
              <a:rPr lang="zh-TW" altLang="en-US" sz="2000" dirty="0" smtClean="0"/>
              <a:t>提供防災防疫宣導 </a:t>
            </a:r>
            <a:endParaRPr lang="en-US" altLang="zh-TW" sz="2000" dirty="0" smtClean="0"/>
          </a:p>
          <a:p>
            <a:r>
              <a:rPr lang="en-US" altLang="zh-TW" sz="2000" dirty="0" smtClean="0"/>
              <a:t>※</a:t>
            </a:r>
            <a:r>
              <a:rPr lang="zh-TW" altLang="en-US" sz="2000" dirty="0" smtClean="0"/>
              <a:t>地震</a:t>
            </a:r>
            <a:r>
              <a:rPr lang="en-US" altLang="zh-TW" sz="2000" dirty="0" smtClean="0"/>
              <a:t>3</a:t>
            </a:r>
            <a:r>
              <a:rPr lang="zh-TW" altLang="en-US" sz="2000" dirty="0" smtClean="0"/>
              <a:t>步驟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含動作演練 </a:t>
            </a:r>
            <a:endParaRPr lang="en-US" altLang="zh-TW" sz="2000" dirty="0" smtClean="0"/>
          </a:p>
          <a:p>
            <a:r>
              <a:rPr lang="en-US" altLang="zh-TW" sz="2000" dirty="0" smtClean="0"/>
              <a:t>※1991</a:t>
            </a:r>
            <a:r>
              <a:rPr lang="zh-TW" altLang="en-US" sz="2000" dirty="0" smtClean="0"/>
              <a:t>語音報平安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圖卡介紹</a:t>
            </a:r>
            <a:endParaRPr lang="en-US" altLang="zh-TW" sz="2000" dirty="0" smtClean="0"/>
          </a:p>
          <a:p>
            <a:r>
              <a:rPr lang="en-US" altLang="zh-TW" sz="2000" dirty="0" smtClean="0"/>
              <a:t>※</a:t>
            </a:r>
            <a:r>
              <a:rPr lang="zh-TW" altLang="en-US" sz="2000" dirty="0" smtClean="0"/>
              <a:t>介紹緊急避難包、</a:t>
            </a:r>
            <a:endParaRPr lang="en-US" altLang="zh-TW" sz="2000" dirty="0" smtClean="0"/>
          </a:p>
          <a:p>
            <a:r>
              <a:rPr lang="en-US" altLang="zh-TW" sz="2000" dirty="0" smtClean="0"/>
              <a:t>※</a:t>
            </a:r>
            <a:r>
              <a:rPr lang="zh-TW" altLang="en-US" sz="2000" dirty="0" smtClean="0"/>
              <a:t>緊急避難所所在位置圖</a:t>
            </a:r>
            <a:endParaRPr lang="en-US" altLang="zh-TW" sz="2000" dirty="0" smtClean="0"/>
          </a:p>
          <a:p>
            <a:r>
              <a:rPr lang="en-US" altLang="zh-TW" sz="2000" dirty="0" smtClean="0"/>
              <a:t>※</a:t>
            </a:r>
            <a:r>
              <a:rPr lang="zh-TW" altLang="en-US" sz="2000" dirty="0" smtClean="0"/>
              <a:t>防汛介紹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砂包及擋水板</a:t>
            </a:r>
            <a:endParaRPr lang="en-US" altLang="zh-TW" sz="2000" dirty="0" smtClean="0"/>
          </a:p>
          <a:p>
            <a:r>
              <a:rPr lang="en-US" altLang="zh-TW" sz="2000" dirty="0" smtClean="0"/>
              <a:t>※</a:t>
            </a:r>
            <a:r>
              <a:rPr lang="zh-TW" altLang="en-US" sz="2000" dirty="0" smtClean="0"/>
              <a:t>災害相關書籍資料冊簡介 </a:t>
            </a:r>
            <a:endParaRPr lang="en-US" altLang="zh-TW" sz="2000" dirty="0" smtClean="0"/>
          </a:p>
          <a:p>
            <a:endParaRPr lang="en-US" altLang="zh-TW" sz="2000" dirty="0" smtClean="0"/>
          </a:p>
        </p:txBody>
      </p:sp>
      <p:pic>
        <p:nvPicPr>
          <p:cNvPr id="7" name="內容版面配置區 6" descr="935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102" t="1800" r="14932"/>
          <a:stretch>
            <a:fillRect/>
          </a:stretch>
        </p:blipFill>
        <p:spPr>
          <a:xfrm>
            <a:off x="1187624" y="1273324"/>
            <a:ext cx="4104456" cy="3928492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65212"/>
            <a:ext cx="885828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/>
              <a:t>「災害防救及防疫資訊報乎你知巡展」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43570" y="1643054"/>
            <a:ext cx="37147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/>
              <a:t>各校活動展示期程</a:t>
            </a:r>
            <a:r>
              <a:rPr lang="en-US" altLang="zh-TW" sz="2000" dirty="0" smtClean="0"/>
              <a:t>:</a:t>
            </a:r>
          </a:p>
          <a:p>
            <a:r>
              <a:rPr lang="zh-TW" altLang="en-US" sz="2000" dirty="0" smtClean="0"/>
              <a:t>將軍國中 </a:t>
            </a:r>
            <a:r>
              <a:rPr lang="en-US" altLang="zh-TW" sz="2000" dirty="0" smtClean="0"/>
              <a:t>10/04-10/08</a:t>
            </a:r>
          </a:p>
          <a:p>
            <a:r>
              <a:rPr lang="zh-TW" altLang="en-US" sz="2000" dirty="0" smtClean="0"/>
              <a:t>漚汪國小 </a:t>
            </a:r>
            <a:r>
              <a:rPr lang="en-US" altLang="zh-TW" sz="2000" dirty="0" smtClean="0"/>
              <a:t>10/14-10/21</a:t>
            </a:r>
          </a:p>
          <a:p>
            <a:r>
              <a:rPr lang="zh-TW" altLang="en-US" sz="2000" dirty="0" smtClean="0"/>
              <a:t>苓和國小 </a:t>
            </a:r>
            <a:r>
              <a:rPr lang="en-US" altLang="zh-TW" sz="2000" dirty="0" smtClean="0"/>
              <a:t>10/25-10/29</a:t>
            </a:r>
          </a:p>
          <a:p>
            <a:r>
              <a:rPr lang="zh-TW" altLang="en-US" sz="2000" dirty="0" smtClean="0"/>
              <a:t>將軍國小 </a:t>
            </a:r>
            <a:r>
              <a:rPr lang="en-US" altLang="zh-TW" sz="2000" dirty="0" smtClean="0"/>
              <a:t>11/03-11/10</a:t>
            </a:r>
          </a:p>
          <a:p>
            <a:r>
              <a:rPr lang="zh-TW" altLang="en-US" sz="2000" dirty="0" smtClean="0"/>
              <a:t>長平國小 </a:t>
            </a:r>
            <a:r>
              <a:rPr lang="en-US" altLang="zh-TW" sz="2000" dirty="0" smtClean="0"/>
              <a:t>11/15-11/19</a:t>
            </a:r>
          </a:p>
          <a:p>
            <a:r>
              <a:rPr lang="zh-TW" altLang="en-US" sz="2000" dirty="0" smtClean="0"/>
              <a:t>鯤鯓國小 </a:t>
            </a:r>
            <a:r>
              <a:rPr lang="en-US" altLang="zh-TW" sz="2000" dirty="0" smtClean="0"/>
              <a:t>11/24-12/01</a:t>
            </a:r>
          </a:p>
          <a:p>
            <a:r>
              <a:rPr lang="zh-TW" altLang="en-US" sz="2000" dirty="0" smtClean="0"/>
              <a:t>將軍幼兒園 </a:t>
            </a:r>
            <a:r>
              <a:rPr lang="en-US" altLang="zh-TW" sz="2000" dirty="0" smtClean="0"/>
              <a:t>12/06-12/10</a:t>
            </a:r>
          </a:p>
        </p:txBody>
      </p:sp>
      <p:pic>
        <p:nvPicPr>
          <p:cNvPr id="7" name="內容版面配置區 6" descr="935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102" t="1800" r="14932"/>
          <a:stretch>
            <a:fillRect/>
          </a:stretch>
        </p:blipFill>
        <p:spPr>
          <a:xfrm>
            <a:off x="1187624" y="1273324"/>
            <a:ext cx="4104456" cy="3928492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1237320"/>
            <a:ext cx="7848872" cy="252028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kumimoji="0" lang="zh-TW" altLang="en-US" sz="1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謝謝聆聽</a:t>
            </a:r>
            <a:endParaRPr kumimoji="0" lang="en-US" altLang="zh-TW" sz="1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2" name="圖片 1" descr="比心 - 维基百科，自由的百科全书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61556"/>
            <a:ext cx="1638095" cy="22857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65612"/>
            <a:ext cx="1135872" cy="1440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地震三步驟及緊急避難包.jpg"/>
          <p:cNvPicPr>
            <a:picLocks noChangeAspect="1"/>
          </p:cNvPicPr>
          <p:nvPr/>
        </p:nvPicPr>
        <p:blipFill>
          <a:blip r:embed="rId2" cstate="print"/>
          <a:srcRect r="2083" b="49218"/>
          <a:stretch>
            <a:fillRect/>
          </a:stretch>
        </p:blipFill>
        <p:spPr>
          <a:xfrm>
            <a:off x="663218" y="168441"/>
            <a:ext cx="7809227" cy="54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4" descr="紅蘿蔔娃娃(立正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5572"/>
            <a:ext cx="1311275" cy="183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2" descr="未命名-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93204"/>
            <a:ext cx="1427292" cy="33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2" descr="6-1地震保命三步驟.jpg"/>
          <p:cNvPicPr>
            <a:picLocks noChangeAspect="1"/>
          </p:cNvPicPr>
          <p:nvPr/>
        </p:nvPicPr>
        <p:blipFill>
          <a:blip r:embed="rId2" cstate="print"/>
          <a:srcRect t="40948" b="9702"/>
          <a:stretch>
            <a:fillRect/>
          </a:stretch>
        </p:blipFill>
        <p:spPr bwMode="auto">
          <a:xfrm>
            <a:off x="1013748" y="857236"/>
            <a:ext cx="7932737" cy="468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43608" y="157201"/>
            <a:ext cx="7848872" cy="63235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kumimoji="0" lang="zh-TW" altLang="en-US" sz="3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地震保命三步驟</a:t>
            </a:r>
            <a:r>
              <a:rPr kumimoji="0" lang="en-US" altLang="zh-TW" sz="3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kumimoji="0" lang="zh-TW" altLang="en-US" sz="3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做對了，就安全！</a:t>
            </a:r>
            <a:endParaRPr kumimoji="0" lang="en-US" altLang="zh-TW" sz="3800" b="1" dirty="0">
              <a:ln w="1905">
                <a:noFill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4" name="圖片 2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161756"/>
            <a:ext cx="1835150" cy="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046694"/>
            <a:ext cx="427796" cy="54233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潔\宣導圖片\防災須知-緊急避難包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919662" cy="575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圖片 2" descr="未命名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614906"/>
            <a:ext cx="1403102" cy="3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圖片 4" descr="紅蘿蔔娃娃(立正)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5" y="2734688"/>
            <a:ext cx="1296144" cy="181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210825_104409.jpg"/>
          <p:cNvPicPr>
            <a:picLocks noChangeAspect="1"/>
          </p:cNvPicPr>
          <p:nvPr/>
        </p:nvPicPr>
        <p:blipFill>
          <a:blip r:embed="rId2" cstate="print"/>
          <a:srcRect t="8750" r="5000"/>
          <a:stretch>
            <a:fillRect/>
          </a:stretch>
        </p:blipFill>
        <p:spPr>
          <a:xfrm>
            <a:off x="1000100" y="0"/>
            <a:ext cx="7895677" cy="5688000"/>
          </a:xfrm>
          <a:prstGeom prst="rect">
            <a:avLst/>
          </a:prstGeom>
        </p:spPr>
      </p:pic>
      <p:pic>
        <p:nvPicPr>
          <p:cNvPr id="3" name="圖片 4" descr="紅蘿蔔娃娃(立正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42"/>
            <a:ext cx="1311275" cy="183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03a32068-a39e-4d36-bef3-af23c39248d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0"/>
            <a:ext cx="7592724" cy="5716687"/>
          </a:xfrm>
          <a:prstGeom prst="rect">
            <a:avLst/>
          </a:prstGeom>
        </p:spPr>
      </p:pic>
      <p:pic>
        <p:nvPicPr>
          <p:cNvPr id="6" name="圖片 5" descr="13533151_621655154667909_746893219206676572_n.jpg"/>
          <p:cNvPicPr>
            <a:picLocks noChangeAspect="1"/>
          </p:cNvPicPr>
          <p:nvPr/>
        </p:nvPicPr>
        <p:blipFill>
          <a:blip r:embed="rId3" cstate="print"/>
          <a:srcRect b="31834"/>
          <a:stretch>
            <a:fillRect/>
          </a:stretch>
        </p:blipFill>
        <p:spPr>
          <a:xfrm>
            <a:off x="714348" y="0"/>
            <a:ext cx="7929618" cy="14589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6" y="4830067"/>
            <a:ext cx="505864" cy="641309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1125</Words>
  <Application>Microsoft Office PowerPoint</Application>
  <PresentationFormat>如螢幕大小 (16:10)</PresentationFormat>
  <Paragraphs>148</Paragraphs>
  <Slides>46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47" baseType="lpstr">
      <vt:lpstr>夏至</vt:lpstr>
      <vt:lpstr>災害防救及防疫資訊 報乎你知巡展 - 前哨體驗宣導</vt:lpstr>
      <vt:lpstr>投影片 2</vt:lpstr>
      <vt:lpstr>地震發生！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發生火災怎麼辦?</vt:lpstr>
      <vt:lpstr>火場逃生觀念</vt:lpstr>
      <vt:lpstr>常見錯誤逃生避難觀念！ ！ </vt:lpstr>
      <vt:lpstr>投影片 18</vt:lpstr>
      <vt:lpstr>投影片 19</vt:lpstr>
      <vt:lpstr>防疫宣導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水災宣導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「災害防救及防疫資訊報乎你知巡展」      將軍圖書館3樓閱覽室 9/1~9/30設展</vt:lpstr>
      <vt:lpstr>「災害防救及防疫資訊報乎你知巡展」 </vt:lpstr>
      <vt:lpstr>投影片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2021-08-25T05:10:54Z</dcterms:created>
  <dcterms:modified xsi:type="dcterms:W3CDTF">2021-09-06T05:02:34Z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1028</vt:i4>
  </property>
  <property fmtid="{D5CDD505-2E9C-101B-9397-08002B2CF9AE}" pid="3" name="_Version">
    <vt:lpwstr>12.0.4518</vt:lpwstr>
  </property>
</Properties>
</file>